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Poppins" panose="00000500000000000000" pitchFamily="2" charset="0"/>
      <p:regular r:id="rId22"/>
      <p:bold r:id="rId23"/>
      <p:italic r:id="rId24"/>
      <p:boldItalic r:id="rId25"/>
    </p:embeddedFont>
    <p:embeddedFont>
      <p:font typeface="Quattrocento Sans"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8KW8xMMqCtwmvvv2cGot4XIiX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Freddy</a:t>
            </a:r>
            <a:endParaRPr/>
          </a:p>
        </p:txBody>
      </p:sp>
      <p:sp>
        <p:nvSpPr>
          <p:cNvPr id="137" name="Google Shape;13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27dbfa89bf_1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127dbfa89bf_1_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Freddy</a:t>
            </a:r>
            <a:endParaRPr/>
          </a:p>
        </p:txBody>
      </p:sp>
      <p:sp>
        <p:nvSpPr>
          <p:cNvPr id="267" name="Google Shape;267;g127dbfa89bf_1_1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26c086a7ca_0_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26c086a7ca_0_2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Carl</a:t>
            </a:r>
            <a:endParaRPr/>
          </a:p>
        </p:txBody>
      </p:sp>
      <p:sp>
        <p:nvSpPr>
          <p:cNvPr id="281" name="Google Shape;281;g126c086a7ca_0_2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26c086a7ca_0_3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26c086a7ca_0_3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Carl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5" name="Google Shape;295;g126c086a7ca_0_3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26c086a7ca_0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126c086a7ca_0_4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Freddy</a:t>
            </a:r>
            <a:endParaRPr/>
          </a:p>
        </p:txBody>
      </p:sp>
      <p:sp>
        <p:nvSpPr>
          <p:cNvPr id="322" name="Google Shape;322;g126c086a7ca_0_4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26c086a7ca_0_5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126c086a7ca_0_5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Freddy</a:t>
            </a:r>
            <a:endParaRPr/>
          </a:p>
        </p:txBody>
      </p:sp>
      <p:sp>
        <p:nvSpPr>
          <p:cNvPr id="329" name="Google Shape;329;g126c086a7ca_0_5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26c086a7ca_0_4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126c086a7ca_0_4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Freddy</a:t>
            </a:r>
            <a:endParaRPr/>
          </a:p>
        </p:txBody>
      </p:sp>
      <p:sp>
        <p:nvSpPr>
          <p:cNvPr id="347" name="Google Shape;347;g126c086a7ca_0_4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27c7ca98e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127c7ca98e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26c086a7ca_0_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126c086a7ca_0_4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g126c086a7ca_0_4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Freddy</a:t>
            </a:r>
            <a:endParaRPr/>
          </a:p>
        </p:txBody>
      </p:sp>
      <p:sp>
        <p:nvSpPr>
          <p:cNvPr id="145" name="Google Shape;1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Feddy</a:t>
            </a:r>
            <a:endParaRPr/>
          </a:p>
          <a:p>
            <a:pPr marL="0" lvl="0" indent="0" algn="l" rtl="0">
              <a:lnSpc>
                <a:spcPct val="100000"/>
              </a:lnSpc>
              <a:spcBef>
                <a:spcPts val="0"/>
              </a:spcBef>
              <a:spcAft>
                <a:spcPts val="0"/>
              </a:spcAft>
              <a:buSzPts val="1400"/>
              <a:buNone/>
            </a:pPr>
            <a:r>
              <a:rPr lang="en-US"/>
              <a:t>‘Household food waste accounts for 61%, according to the statistics of the United Nations in 2021</a:t>
            </a:r>
            <a:endParaRPr/>
          </a:p>
        </p:txBody>
      </p:sp>
      <p:sp>
        <p:nvSpPr>
          <p:cNvPr id="154" name="Google Shape;1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27dbfa89bf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lnSpc>
                <a:spcPct val="150000"/>
              </a:lnSpc>
              <a:spcBef>
                <a:spcPts val="1200"/>
              </a:spcBef>
              <a:spcAft>
                <a:spcPts val="0"/>
              </a:spcAft>
              <a:buNone/>
            </a:pPr>
            <a:r>
              <a:rPr lang="en-US">
                <a:latin typeface="Times New Roman"/>
                <a:ea typeface="Times New Roman"/>
                <a:cs typeface="Times New Roman"/>
                <a:sym typeface="Times New Roman"/>
              </a:rPr>
              <a:t>Freddy</a:t>
            </a:r>
            <a:endParaRPr>
              <a:latin typeface="Times New Roman"/>
              <a:ea typeface="Times New Roman"/>
              <a:cs typeface="Times New Roman"/>
              <a:sym typeface="Times New Roman"/>
            </a:endParaRPr>
          </a:p>
          <a:p>
            <a:pPr marL="0" lvl="0" indent="0" algn="just" rtl="0">
              <a:lnSpc>
                <a:spcPct val="150000"/>
              </a:lnSpc>
              <a:spcBef>
                <a:spcPts val="1200"/>
              </a:spcBef>
              <a:spcAft>
                <a:spcPts val="1200"/>
              </a:spcAft>
              <a:buNone/>
            </a:pPr>
            <a:r>
              <a:rPr lang="en-US">
                <a:latin typeface="Times New Roman"/>
                <a:ea typeface="Times New Roman"/>
                <a:cs typeface="Times New Roman"/>
                <a:sym typeface="Times New Roman"/>
              </a:rPr>
              <a:t>but certain trends have been observed which suggest that food losses in developing countries happen in the agricultural stage. Retailers and consumers, however, tend to be the biggest contributors of food waste in middle- and high-income areas</a:t>
            </a:r>
            <a:endParaRPr/>
          </a:p>
        </p:txBody>
      </p:sp>
      <p:sp>
        <p:nvSpPr>
          <p:cNvPr id="176" name="Google Shape;176;g127dbfa89b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Freddy</a:t>
            </a:r>
            <a:endParaRPr/>
          </a:p>
        </p:txBody>
      </p:sp>
      <p:sp>
        <p:nvSpPr>
          <p:cNvPr id="196" name="Google Shape;19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19c8d8624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119c8d8624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Freddy</a:t>
            </a:r>
            <a:endParaRPr/>
          </a:p>
        </p:txBody>
      </p:sp>
      <p:sp>
        <p:nvSpPr>
          <p:cNvPr id="205" name="Google Shape;205;g119c8d86248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27c7ca98e6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127c7ca98e6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Carl C</a:t>
            </a:r>
            <a:endParaRPr/>
          </a:p>
          <a:p>
            <a:pPr marL="0" lvl="0" indent="0" algn="l" rtl="0">
              <a:spcBef>
                <a:spcPts val="0"/>
              </a:spcBef>
              <a:spcAft>
                <a:spcPts val="0"/>
              </a:spcAft>
              <a:buNone/>
            </a:pPr>
            <a:endParaRPr/>
          </a:p>
          <a:p>
            <a:pPr marL="0" lvl="0" indent="0" algn="l" rtl="0">
              <a:spcBef>
                <a:spcPts val="0"/>
              </a:spcBef>
              <a:spcAft>
                <a:spcPts val="0"/>
              </a:spcAft>
              <a:buNone/>
            </a:pPr>
            <a:r>
              <a:rPr lang="en-US"/>
              <a:t>Study conducted by Farr Wharton et al on 7 Australian participants in 2012. Contacted the researchers to gain more insights on the specificity of the research and what they could have done better. </a:t>
            </a:r>
            <a:endParaRPr/>
          </a:p>
        </p:txBody>
      </p:sp>
      <p:sp>
        <p:nvSpPr>
          <p:cNvPr id="221" name="Google Shape;221;g127c7ca98e6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19c8d86248_2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119c8d86248_2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Carl</a:t>
            </a:r>
            <a:endParaRPr/>
          </a:p>
        </p:txBody>
      </p:sp>
      <p:sp>
        <p:nvSpPr>
          <p:cNvPr id="241" name="Google Shape;241;g119c8d86248_2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Carl</a:t>
            </a:r>
            <a:endParaRPr/>
          </a:p>
        </p:txBody>
      </p:sp>
      <p:sp>
        <p:nvSpPr>
          <p:cNvPr id="255" name="Google Shape;25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g126c086a7ca_0_52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6900"/>
              <a:buNone/>
              <a:defRPr sz="6900"/>
            </a:lvl1pPr>
            <a:lvl2pPr lvl="1" algn="ctr" rtl="0">
              <a:lnSpc>
                <a:spcPct val="100000"/>
              </a:lnSpc>
              <a:spcBef>
                <a:spcPts val="0"/>
              </a:spcBef>
              <a:spcAft>
                <a:spcPts val="0"/>
              </a:spcAft>
              <a:buSzPts val="6900"/>
              <a:buNone/>
              <a:defRPr sz="6900"/>
            </a:lvl2pPr>
            <a:lvl3pPr lvl="2" algn="ctr" rtl="0">
              <a:lnSpc>
                <a:spcPct val="100000"/>
              </a:lnSpc>
              <a:spcBef>
                <a:spcPts val="0"/>
              </a:spcBef>
              <a:spcAft>
                <a:spcPts val="0"/>
              </a:spcAft>
              <a:buSzPts val="6900"/>
              <a:buNone/>
              <a:defRPr sz="6900"/>
            </a:lvl3pPr>
            <a:lvl4pPr lvl="3" algn="ctr" rtl="0">
              <a:lnSpc>
                <a:spcPct val="100000"/>
              </a:lnSpc>
              <a:spcBef>
                <a:spcPts val="0"/>
              </a:spcBef>
              <a:spcAft>
                <a:spcPts val="0"/>
              </a:spcAft>
              <a:buSzPts val="6900"/>
              <a:buNone/>
              <a:defRPr sz="6900"/>
            </a:lvl4pPr>
            <a:lvl5pPr lvl="4" algn="ctr" rtl="0">
              <a:lnSpc>
                <a:spcPct val="100000"/>
              </a:lnSpc>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a:endParaRPr/>
          </a:p>
        </p:txBody>
      </p:sp>
      <p:sp>
        <p:nvSpPr>
          <p:cNvPr id="90" name="Google Shape;90;g126c086a7ca_0_52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91" name="Google Shape;91;g126c086a7ca_0_52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92"/>
        <p:cNvGrpSpPr/>
        <p:nvPr/>
      </p:nvGrpSpPr>
      <p:grpSpPr>
        <a:xfrm>
          <a:off x="0" y="0"/>
          <a:ext cx="0" cy="0"/>
          <a:chOff x="0" y="0"/>
          <a:chExt cx="0" cy="0"/>
        </a:xfrm>
      </p:grpSpPr>
      <p:sp>
        <p:nvSpPr>
          <p:cNvPr id="93" name="Google Shape;93;g126c086a7ca_0_5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g126c086a7ca_0_5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5" name="Google Shape;95;g126c086a7ca_0_5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g126c086a7ca_0_5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Google Shape;97;g126c086a7ca_0_5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g126c086a7ca_0_534"/>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100" name="Google Shape;100;g126c086a7ca_0_53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1"/>
        <p:cNvGrpSpPr/>
        <p:nvPr/>
      </p:nvGrpSpPr>
      <p:grpSpPr>
        <a:xfrm>
          <a:off x="0" y="0"/>
          <a:ext cx="0" cy="0"/>
          <a:chOff x="0" y="0"/>
          <a:chExt cx="0" cy="0"/>
        </a:xfrm>
      </p:grpSpPr>
      <p:sp>
        <p:nvSpPr>
          <p:cNvPr id="102" name="Google Shape;102;g126c086a7ca_0_53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03" name="Google Shape;103;g126c086a7ca_0_53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endParaRPr/>
          </a:p>
        </p:txBody>
      </p:sp>
      <p:sp>
        <p:nvSpPr>
          <p:cNvPr id="104" name="Google Shape;104;g126c086a7ca_0_53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5"/>
        <p:cNvGrpSpPr/>
        <p:nvPr/>
      </p:nvGrpSpPr>
      <p:grpSpPr>
        <a:xfrm>
          <a:off x="0" y="0"/>
          <a:ext cx="0" cy="0"/>
          <a:chOff x="0" y="0"/>
          <a:chExt cx="0" cy="0"/>
        </a:xfrm>
      </p:grpSpPr>
      <p:sp>
        <p:nvSpPr>
          <p:cNvPr id="106" name="Google Shape;106;g126c086a7ca_0_54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07" name="Google Shape;107;g126c086a7ca_0_541"/>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108" name="Google Shape;108;g126c086a7ca_0_541"/>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109" name="Google Shape;109;g126c086a7ca_0_54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g126c086a7ca_0_54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12" name="Google Shape;112;g126c086a7ca_0_54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3"/>
        <p:cNvGrpSpPr/>
        <p:nvPr/>
      </p:nvGrpSpPr>
      <p:grpSpPr>
        <a:xfrm>
          <a:off x="0" y="0"/>
          <a:ext cx="0" cy="0"/>
          <a:chOff x="0" y="0"/>
          <a:chExt cx="0" cy="0"/>
        </a:xfrm>
      </p:grpSpPr>
      <p:sp>
        <p:nvSpPr>
          <p:cNvPr id="114" name="Google Shape;114;g126c086a7ca_0_549"/>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rtl="0">
              <a:lnSpc>
                <a:spcPct val="100000"/>
              </a:lnSpc>
              <a:spcBef>
                <a:spcPts val="0"/>
              </a:spcBef>
              <a:spcAft>
                <a:spcPts val="0"/>
              </a:spcAft>
              <a:buSzPts val="3200"/>
              <a:buNone/>
              <a:defRPr sz="32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115" name="Google Shape;115;g126c086a7ca_0_549"/>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rtl="0">
              <a:lnSpc>
                <a:spcPct val="115000"/>
              </a:lnSpc>
              <a:spcBef>
                <a:spcPts val="0"/>
              </a:spcBef>
              <a:spcAft>
                <a:spcPts val="0"/>
              </a:spcAft>
              <a:buSzPts val="1600"/>
              <a:buChar char="●"/>
              <a:defRPr sz="16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116" name="Google Shape;116;g126c086a7ca_0_54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7"/>
        <p:cNvGrpSpPr/>
        <p:nvPr/>
      </p:nvGrpSpPr>
      <p:grpSpPr>
        <a:xfrm>
          <a:off x="0" y="0"/>
          <a:ext cx="0" cy="0"/>
          <a:chOff x="0" y="0"/>
          <a:chExt cx="0" cy="0"/>
        </a:xfrm>
      </p:grpSpPr>
      <p:sp>
        <p:nvSpPr>
          <p:cNvPr id="118" name="Google Shape;118;g126c086a7ca_0_553"/>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rtl="0">
              <a:lnSpc>
                <a:spcPct val="100000"/>
              </a:lnSpc>
              <a:spcBef>
                <a:spcPts val="0"/>
              </a:spcBef>
              <a:spcAft>
                <a:spcPts val="0"/>
              </a:spcAft>
              <a:buSzPts val="6400"/>
              <a:buNone/>
              <a:defRPr sz="6400"/>
            </a:lvl1pPr>
            <a:lvl2pPr lvl="1" algn="l" rtl="0">
              <a:lnSpc>
                <a:spcPct val="100000"/>
              </a:lnSpc>
              <a:spcBef>
                <a:spcPts val="0"/>
              </a:spcBef>
              <a:spcAft>
                <a:spcPts val="0"/>
              </a:spcAft>
              <a:buSzPts val="6400"/>
              <a:buNone/>
              <a:defRPr sz="6400"/>
            </a:lvl2pPr>
            <a:lvl3pPr lvl="2" algn="l" rtl="0">
              <a:lnSpc>
                <a:spcPct val="100000"/>
              </a:lnSpc>
              <a:spcBef>
                <a:spcPts val="0"/>
              </a:spcBef>
              <a:spcAft>
                <a:spcPts val="0"/>
              </a:spcAft>
              <a:buSzPts val="6400"/>
              <a:buNone/>
              <a:defRPr sz="6400"/>
            </a:lvl3pPr>
            <a:lvl4pPr lvl="3" algn="l" rtl="0">
              <a:lnSpc>
                <a:spcPct val="100000"/>
              </a:lnSpc>
              <a:spcBef>
                <a:spcPts val="0"/>
              </a:spcBef>
              <a:spcAft>
                <a:spcPts val="0"/>
              </a:spcAft>
              <a:buSzPts val="6400"/>
              <a:buNone/>
              <a:defRPr sz="6400"/>
            </a:lvl4pPr>
            <a:lvl5pPr lvl="4" algn="l" rtl="0">
              <a:lnSpc>
                <a:spcPct val="100000"/>
              </a:lnSpc>
              <a:spcBef>
                <a:spcPts val="0"/>
              </a:spcBef>
              <a:spcAft>
                <a:spcPts val="0"/>
              </a:spcAft>
              <a:buSzPts val="6400"/>
              <a:buNone/>
              <a:defRPr sz="6400"/>
            </a:lvl5pPr>
            <a:lvl6pPr lvl="5" algn="l" rtl="0">
              <a:lnSpc>
                <a:spcPct val="100000"/>
              </a:lnSpc>
              <a:spcBef>
                <a:spcPts val="0"/>
              </a:spcBef>
              <a:spcAft>
                <a:spcPts val="0"/>
              </a:spcAft>
              <a:buSzPts val="6400"/>
              <a:buNone/>
              <a:defRPr sz="6400"/>
            </a:lvl6pPr>
            <a:lvl7pPr lvl="6" algn="l" rtl="0">
              <a:lnSpc>
                <a:spcPct val="100000"/>
              </a:lnSpc>
              <a:spcBef>
                <a:spcPts val="0"/>
              </a:spcBef>
              <a:spcAft>
                <a:spcPts val="0"/>
              </a:spcAft>
              <a:buSzPts val="6400"/>
              <a:buNone/>
              <a:defRPr sz="6400"/>
            </a:lvl7pPr>
            <a:lvl8pPr lvl="7" algn="l" rtl="0">
              <a:lnSpc>
                <a:spcPct val="100000"/>
              </a:lnSpc>
              <a:spcBef>
                <a:spcPts val="0"/>
              </a:spcBef>
              <a:spcAft>
                <a:spcPts val="0"/>
              </a:spcAft>
              <a:buSzPts val="6400"/>
              <a:buNone/>
              <a:defRPr sz="6400"/>
            </a:lvl8pPr>
            <a:lvl9pPr lvl="8" algn="l" rtl="0">
              <a:lnSpc>
                <a:spcPct val="100000"/>
              </a:lnSpc>
              <a:spcBef>
                <a:spcPts val="0"/>
              </a:spcBef>
              <a:spcAft>
                <a:spcPts val="0"/>
              </a:spcAft>
              <a:buSzPts val="6400"/>
              <a:buNone/>
              <a:defRPr sz="6400"/>
            </a:lvl9pPr>
          </a:lstStyle>
          <a:p>
            <a:endParaRPr/>
          </a:p>
        </p:txBody>
      </p:sp>
      <p:sp>
        <p:nvSpPr>
          <p:cNvPr id="119" name="Google Shape;119;g126c086a7ca_0_55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0"/>
        <p:cNvGrpSpPr/>
        <p:nvPr/>
      </p:nvGrpSpPr>
      <p:grpSpPr>
        <a:xfrm>
          <a:off x="0" y="0"/>
          <a:ext cx="0" cy="0"/>
          <a:chOff x="0" y="0"/>
          <a:chExt cx="0" cy="0"/>
        </a:xfrm>
      </p:grpSpPr>
      <p:sp>
        <p:nvSpPr>
          <p:cNvPr id="121" name="Google Shape;121;g126c086a7ca_0_556"/>
          <p:cNvSpPr/>
          <p:nvPr/>
        </p:nvSpPr>
        <p:spPr>
          <a:xfrm>
            <a:off x="6096000" y="33"/>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g126c086a7ca_0_556"/>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5600"/>
              <a:buNone/>
              <a:defRPr sz="5600"/>
            </a:lvl1pPr>
            <a:lvl2pPr lvl="1" algn="ctr" rtl="0">
              <a:lnSpc>
                <a:spcPct val="100000"/>
              </a:lnSpc>
              <a:spcBef>
                <a:spcPts val="0"/>
              </a:spcBef>
              <a:spcAft>
                <a:spcPts val="0"/>
              </a:spcAft>
              <a:buSzPts val="5600"/>
              <a:buNone/>
              <a:defRPr sz="5600"/>
            </a:lvl2pPr>
            <a:lvl3pPr lvl="2" algn="ctr" rtl="0">
              <a:lnSpc>
                <a:spcPct val="100000"/>
              </a:lnSpc>
              <a:spcBef>
                <a:spcPts val="0"/>
              </a:spcBef>
              <a:spcAft>
                <a:spcPts val="0"/>
              </a:spcAft>
              <a:buSzPts val="5600"/>
              <a:buNone/>
              <a:defRPr sz="5600"/>
            </a:lvl3pPr>
            <a:lvl4pPr lvl="3" algn="ctr" rtl="0">
              <a:lnSpc>
                <a:spcPct val="100000"/>
              </a:lnSpc>
              <a:spcBef>
                <a:spcPts val="0"/>
              </a:spcBef>
              <a:spcAft>
                <a:spcPts val="0"/>
              </a:spcAft>
              <a:buSzPts val="5600"/>
              <a:buNone/>
              <a:defRPr sz="5600"/>
            </a:lvl4pPr>
            <a:lvl5pPr lvl="4" algn="ctr" rtl="0">
              <a:lnSpc>
                <a:spcPct val="100000"/>
              </a:lnSpc>
              <a:spcBef>
                <a:spcPts val="0"/>
              </a:spcBef>
              <a:spcAft>
                <a:spcPts val="0"/>
              </a:spcAft>
              <a:buSzPts val="5600"/>
              <a:buNone/>
              <a:defRPr sz="5600"/>
            </a:lvl5pPr>
            <a:lvl6pPr lvl="5" algn="ctr" rtl="0">
              <a:lnSpc>
                <a:spcPct val="100000"/>
              </a:lnSpc>
              <a:spcBef>
                <a:spcPts val="0"/>
              </a:spcBef>
              <a:spcAft>
                <a:spcPts val="0"/>
              </a:spcAft>
              <a:buSzPts val="5600"/>
              <a:buNone/>
              <a:defRPr sz="5600"/>
            </a:lvl6pPr>
            <a:lvl7pPr lvl="6" algn="ctr" rtl="0">
              <a:lnSpc>
                <a:spcPct val="100000"/>
              </a:lnSpc>
              <a:spcBef>
                <a:spcPts val="0"/>
              </a:spcBef>
              <a:spcAft>
                <a:spcPts val="0"/>
              </a:spcAft>
              <a:buSzPts val="5600"/>
              <a:buNone/>
              <a:defRPr sz="5600"/>
            </a:lvl7pPr>
            <a:lvl8pPr lvl="7" algn="ctr" rtl="0">
              <a:lnSpc>
                <a:spcPct val="100000"/>
              </a:lnSpc>
              <a:spcBef>
                <a:spcPts val="0"/>
              </a:spcBef>
              <a:spcAft>
                <a:spcPts val="0"/>
              </a:spcAft>
              <a:buSzPts val="5600"/>
              <a:buNone/>
              <a:defRPr sz="5600"/>
            </a:lvl8pPr>
            <a:lvl9pPr lvl="8" algn="ctr" rtl="0">
              <a:lnSpc>
                <a:spcPct val="100000"/>
              </a:lnSpc>
              <a:spcBef>
                <a:spcPts val="0"/>
              </a:spcBef>
              <a:spcAft>
                <a:spcPts val="0"/>
              </a:spcAft>
              <a:buSzPts val="5600"/>
              <a:buNone/>
              <a:defRPr sz="5600"/>
            </a:lvl9pPr>
          </a:lstStyle>
          <a:p>
            <a:endParaRPr/>
          </a:p>
        </p:txBody>
      </p:sp>
      <p:sp>
        <p:nvSpPr>
          <p:cNvPr id="123" name="Google Shape;123;g126c086a7ca_0_556"/>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4" name="Google Shape;124;g126c086a7ca_0_556"/>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rtl="0">
              <a:lnSpc>
                <a:spcPct val="115000"/>
              </a:lnSpc>
              <a:spcBef>
                <a:spcPts val="0"/>
              </a:spcBef>
              <a:spcAft>
                <a:spcPts val="0"/>
              </a:spcAft>
              <a:buClr>
                <a:schemeClr val="dk1"/>
              </a:buClr>
              <a:buSzPts val="2400"/>
              <a:buChar char="●"/>
              <a:defRPr>
                <a:solidFill>
                  <a:schemeClr val="dk1"/>
                </a:solidFill>
              </a:defRPr>
            </a:lvl1pPr>
            <a:lvl2pPr marL="914400" lvl="1" indent="-349250" algn="l" rtl="0">
              <a:lnSpc>
                <a:spcPct val="115000"/>
              </a:lnSpc>
              <a:spcBef>
                <a:spcPts val="0"/>
              </a:spcBef>
              <a:spcAft>
                <a:spcPts val="0"/>
              </a:spcAft>
              <a:buClr>
                <a:schemeClr val="dk1"/>
              </a:buClr>
              <a:buSzPts val="1900"/>
              <a:buChar char="○"/>
              <a:defRPr>
                <a:solidFill>
                  <a:schemeClr val="dk1"/>
                </a:solidFill>
              </a:defRPr>
            </a:lvl2pPr>
            <a:lvl3pPr marL="1371600" lvl="2" indent="-349250" algn="l" rtl="0">
              <a:lnSpc>
                <a:spcPct val="115000"/>
              </a:lnSpc>
              <a:spcBef>
                <a:spcPts val="0"/>
              </a:spcBef>
              <a:spcAft>
                <a:spcPts val="0"/>
              </a:spcAft>
              <a:buClr>
                <a:schemeClr val="dk1"/>
              </a:buClr>
              <a:buSzPts val="1900"/>
              <a:buChar char="■"/>
              <a:defRPr>
                <a:solidFill>
                  <a:schemeClr val="dk1"/>
                </a:solidFill>
              </a:defRPr>
            </a:lvl3pPr>
            <a:lvl4pPr marL="1828800" lvl="3" indent="-349250" algn="l" rtl="0">
              <a:lnSpc>
                <a:spcPct val="115000"/>
              </a:lnSpc>
              <a:spcBef>
                <a:spcPts val="0"/>
              </a:spcBef>
              <a:spcAft>
                <a:spcPts val="0"/>
              </a:spcAft>
              <a:buClr>
                <a:schemeClr val="dk1"/>
              </a:buClr>
              <a:buSzPts val="1900"/>
              <a:buChar char="●"/>
              <a:defRPr>
                <a:solidFill>
                  <a:schemeClr val="dk1"/>
                </a:solidFill>
              </a:defRPr>
            </a:lvl4pPr>
            <a:lvl5pPr marL="2286000" lvl="4" indent="-349250" algn="l" rtl="0">
              <a:lnSpc>
                <a:spcPct val="115000"/>
              </a:lnSpc>
              <a:spcBef>
                <a:spcPts val="0"/>
              </a:spcBef>
              <a:spcAft>
                <a:spcPts val="0"/>
              </a:spcAft>
              <a:buClr>
                <a:schemeClr val="dk1"/>
              </a:buClr>
              <a:buSzPts val="1900"/>
              <a:buChar char="○"/>
              <a:defRPr>
                <a:solidFill>
                  <a:schemeClr val="dk1"/>
                </a:solidFill>
              </a:defRPr>
            </a:lvl5pPr>
            <a:lvl6pPr marL="2743200" lvl="5" indent="-349250" algn="l" rtl="0">
              <a:lnSpc>
                <a:spcPct val="115000"/>
              </a:lnSpc>
              <a:spcBef>
                <a:spcPts val="0"/>
              </a:spcBef>
              <a:spcAft>
                <a:spcPts val="0"/>
              </a:spcAft>
              <a:buClr>
                <a:schemeClr val="dk1"/>
              </a:buClr>
              <a:buSzPts val="1900"/>
              <a:buChar char="■"/>
              <a:defRPr>
                <a:solidFill>
                  <a:schemeClr val="dk1"/>
                </a:solidFill>
              </a:defRPr>
            </a:lvl6pPr>
            <a:lvl7pPr marL="3200400" lvl="6" indent="-349250" algn="l" rtl="0">
              <a:lnSpc>
                <a:spcPct val="115000"/>
              </a:lnSpc>
              <a:spcBef>
                <a:spcPts val="0"/>
              </a:spcBef>
              <a:spcAft>
                <a:spcPts val="0"/>
              </a:spcAft>
              <a:buClr>
                <a:schemeClr val="dk1"/>
              </a:buClr>
              <a:buSzPts val="1900"/>
              <a:buChar char="●"/>
              <a:defRPr>
                <a:solidFill>
                  <a:schemeClr val="dk1"/>
                </a:solidFill>
              </a:defRPr>
            </a:lvl7pPr>
            <a:lvl8pPr marL="3657600" lvl="7" indent="-349250" algn="l" rtl="0">
              <a:lnSpc>
                <a:spcPct val="115000"/>
              </a:lnSpc>
              <a:spcBef>
                <a:spcPts val="0"/>
              </a:spcBef>
              <a:spcAft>
                <a:spcPts val="0"/>
              </a:spcAft>
              <a:buClr>
                <a:schemeClr val="dk1"/>
              </a:buClr>
              <a:buSzPts val="1900"/>
              <a:buChar char="○"/>
              <a:defRPr>
                <a:solidFill>
                  <a:schemeClr val="dk1"/>
                </a:solidFill>
              </a:defRPr>
            </a:lvl8pPr>
            <a:lvl9pPr marL="4114800" lvl="8" indent="-349250" algn="l" rtl="0">
              <a:lnSpc>
                <a:spcPct val="115000"/>
              </a:lnSpc>
              <a:spcBef>
                <a:spcPts val="0"/>
              </a:spcBef>
              <a:spcAft>
                <a:spcPts val="0"/>
              </a:spcAft>
              <a:buClr>
                <a:schemeClr val="dk1"/>
              </a:buClr>
              <a:buSzPts val="1900"/>
              <a:buChar char="■"/>
              <a:defRPr>
                <a:solidFill>
                  <a:schemeClr val="dk1"/>
                </a:solidFill>
              </a:defRPr>
            </a:lvl9pPr>
          </a:lstStyle>
          <a:p>
            <a:endParaRPr/>
          </a:p>
        </p:txBody>
      </p:sp>
      <p:sp>
        <p:nvSpPr>
          <p:cNvPr id="125" name="Google Shape;125;g126c086a7ca_0_55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
        <p:cNvGrpSpPr/>
        <p:nvPr/>
      </p:nvGrpSpPr>
      <p:grpSpPr>
        <a:xfrm>
          <a:off x="0" y="0"/>
          <a:ext cx="0" cy="0"/>
          <a:chOff x="0" y="0"/>
          <a:chExt cx="0" cy="0"/>
        </a:xfrm>
      </p:grpSpPr>
      <p:sp>
        <p:nvSpPr>
          <p:cNvPr id="127" name="Google Shape;127;g126c086a7ca_0_562"/>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rtl="0">
              <a:lnSpc>
                <a:spcPct val="100000"/>
              </a:lnSpc>
              <a:spcBef>
                <a:spcPts val="0"/>
              </a:spcBef>
              <a:spcAft>
                <a:spcPts val="0"/>
              </a:spcAft>
              <a:buSzPts val="2400"/>
              <a:buNone/>
              <a:defRPr/>
            </a:lvl1pPr>
          </a:lstStyle>
          <a:p>
            <a:endParaRPr/>
          </a:p>
        </p:txBody>
      </p:sp>
      <p:sp>
        <p:nvSpPr>
          <p:cNvPr id="128" name="Google Shape;128;g126c086a7ca_0_5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9"/>
        <p:cNvGrpSpPr/>
        <p:nvPr/>
      </p:nvGrpSpPr>
      <p:grpSpPr>
        <a:xfrm>
          <a:off x="0" y="0"/>
          <a:ext cx="0" cy="0"/>
          <a:chOff x="0" y="0"/>
          <a:chExt cx="0" cy="0"/>
        </a:xfrm>
      </p:grpSpPr>
      <p:sp>
        <p:nvSpPr>
          <p:cNvPr id="130" name="Google Shape;130;g126c086a7ca_0_565"/>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16000"/>
              <a:buNone/>
              <a:defRPr sz="16000"/>
            </a:lvl1pPr>
            <a:lvl2pPr lvl="1" algn="ctr" rtl="0">
              <a:lnSpc>
                <a:spcPct val="100000"/>
              </a:lnSpc>
              <a:spcBef>
                <a:spcPts val="0"/>
              </a:spcBef>
              <a:spcAft>
                <a:spcPts val="0"/>
              </a:spcAft>
              <a:buSzPts val="16000"/>
              <a:buNone/>
              <a:defRPr sz="16000"/>
            </a:lvl2pPr>
            <a:lvl3pPr lvl="2" algn="ctr" rtl="0">
              <a:lnSpc>
                <a:spcPct val="100000"/>
              </a:lnSpc>
              <a:spcBef>
                <a:spcPts val="0"/>
              </a:spcBef>
              <a:spcAft>
                <a:spcPts val="0"/>
              </a:spcAft>
              <a:buSzPts val="16000"/>
              <a:buNone/>
              <a:defRPr sz="16000"/>
            </a:lvl3pPr>
            <a:lvl4pPr lvl="3" algn="ctr" rtl="0">
              <a:lnSpc>
                <a:spcPct val="100000"/>
              </a:lnSpc>
              <a:spcBef>
                <a:spcPts val="0"/>
              </a:spcBef>
              <a:spcAft>
                <a:spcPts val="0"/>
              </a:spcAft>
              <a:buSzPts val="16000"/>
              <a:buNone/>
              <a:defRPr sz="16000"/>
            </a:lvl4pPr>
            <a:lvl5pPr lvl="4" algn="ctr" rtl="0">
              <a:lnSpc>
                <a:spcPct val="100000"/>
              </a:lnSpc>
              <a:spcBef>
                <a:spcPts val="0"/>
              </a:spcBef>
              <a:spcAft>
                <a:spcPts val="0"/>
              </a:spcAft>
              <a:buSzPts val="16000"/>
              <a:buNone/>
              <a:defRPr sz="16000"/>
            </a:lvl5pPr>
            <a:lvl6pPr lvl="5" algn="ctr" rtl="0">
              <a:lnSpc>
                <a:spcPct val="100000"/>
              </a:lnSpc>
              <a:spcBef>
                <a:spcPts val="0"/>
              </a:spcBef>
              <a:spcAft>
                <a:spcPts val="0"/>
              </a:spcAft>
              <a:buSzPts val="16000"/>
              <a:buNone/>
              <a:defRPr sz="16000"/>
            </a:lvl6pPr>
            <a:lvl7pPr lvl="6" algn="ctr" rtl="0">
              <a:lnSpc>
                <a:spcPct val="100000"/>
              </a:lnSpc>
              <a:spcBef>
                <a:spcPts val="0"/>
              </a:spcBef>
              <a:spcAft>
                <a:spcPts val="0"/>
              </a:spcAft>
              <a:buSzPts val="16000"/>
              <a:buNone/>
              <a:defRPr sz="16000"/>
            </a:lvl7pPr>
            <a:lvl8pPr lvl="7" algn="ctr" rtl="0">
              <a:lnSpc>
                <a:spcPct val="100000"/>
              </a:lnSpc>
              <a:spcBef>
                <a:spcPts val="0"/>
              </a:spcBef>
              <a:spcAft>
                <a:spcPts val="0"/>
              </a:spcAft>
              <a:buSzPts val="16000"/>
              <a:buNone/>
              <a:defRPr sz="16000"/>
            </a:lvl8pPr>
            <a:lvl9pPr lvl="8" algn="ctr" rtl="0">
              <a:lnSpc>
                <a:spcPct val="100000"/>
              </a:lnSpc>
              <a:spcBef>
                <a:spcPts val="0"/>
              </a:spcBef>
              <a:spcAft>
                <a:spcPts val="0"/>
              </a:spcAft>
              <a:buSzPts val="16000"/>
              <a:buNone/>
              <a:defRPr sz="16000"/>
            </a:lvl9pPr>
          </a:lstStyle>
          <a:p>
            <a:r>
              <a:t>xx%</a:t>
            </a:r>
          </a:p>
        </p:txBody>
      </p:sp>
      <p:sp>
        <p:nvSpPr>
          <p:cNvPr id="131" name="Google Shape;131;g126c086a7ca_0_565"/>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rtl="0">
              <a:lnSpc>
                <a:spcPct val="115000"/>
              </a:lnSpc>
              <a:spcBef>
                <a:spcPts val="0"/>
              </a:spcBef>
              <a:spcAft>
                <a:spcPts val="0"/>
              </a:spcAft>
              <a:buSzPts val="2400"/>
              <a:buChar char="●"/>
              <a:defRPr/>
            </a:lvl1pPr>
            <a:lvl2pPr marL="914400" lvl="1" indent="-349250" algn="ctr" rtl="0">
              <a:lnSpc>
                <a:spcPct val="115000"/>
              </a:lnSpc>
              <a:spcBef>
                <a:spcPts val="0"/>
              </a:spcBef>
              <a:spcAft>
                <a:spcPts val="0"/>
              </a:spcAft>
              <a:buSzPts val="1900"/>
              <a:buChar char="○"/>
              <a:defRPr/>
            </a:lvl2pPr>
            <a:lvl3pPr marL="1371600" lvl="2" indent="-349250" algn="ctr" rtl="0">
              <a:lnSpc>
                <a:spcPct val="115000"/>
              </a:lnSpc>
              <a:spcBef>
                <a:spcPts val="0"/>
              </a:spcBef>
              <a:spcAft>
                <a:spcPts val="0"/>
              </a:spcAft>
              <a:buSzPts val="1900"/>
              <a:buChar char="■"/>
              <a:defRPr/>
            </a:lvl3pPr>
            <a:lvl4pPr marL="1828800" lvl="3" indent="-349250" algn="ctr" rtl="0">
              <a:lnSpc>
                <a:spcPct val="115000"/>
              </a:lnSpc>
              <a:spcBef>
                <a:spcPts val="0"/>
              </a:spcBef>
              <a:spcAft>
                <a:spcPts val="0"/>
              </a:spcAft>
              <a:buSzPts val="1900"/>
              <a:buChar char="●"/>
              <a:defRPr/>
            </a:lvl4pPr>
            <a:lvl5pPr marL="2286000" lvl="4" indent="-349250" algn="ctr" rtl="0">
              <a:lnSpc>
                <a:spcPct val="115000"/>
              </a:lnSpc>
              <a:spcBef>
                <a:spcPts val="0"/>
              </a:spcBef>
              <a:spcAft>
                <a:spcPts val="0"/>
              </a:spcAft>
              <a:buSzPts val="1900"/>
              <a:buChar char="○"/>
              <a:defRPr/>
            </a:lvl5pPr>
            <a:lvl6pPr marL="2743200" lvl="5" indent="-349250" algn="ctr" rtl="0">
              <a:lnSpc>
                <a:spcPct val="115000"/>
              </a:lnSpc>
              <a:spcBef>
                <a:spcPts val="0"/>
              </a:spcBef>
              <a:spcAft>
                <a:spcPts val="0"/>
              </a:spcAft>
              <a:buSzPts val="1900"/>
              <a:buChar char="■"/>
              <a:defRPr/>
            </a:lvl6pPr>
            <a:lvl7pPr marL="3200400" lvl="6" indent="-349250" algn="ctr" rtl="0">
              <a:lnSpc>
                <a:spcPct val="115000"/>
              </a:lnSpc>
              <a:spcBef>
                <a:spcPts val="0"/>
              </a:spcBef>
              <a:spcAft>
                <a:spcPts val="0"/>
              </a:spcAft>
              <a:buSzPts val="1900"/>
              <a:buChar char="●"/>
              <a:defRPr/>
            </a:lvl7pPr>
            <a:lvl8pPr marL="3657600" lvl="7" indent="-349250" algn="ctr" rtl="0">
              <a:lnSpc>
                <a:spcPct val="115000"/>
              </a:lnSpc>
              <a:spcBef>
                <a:spcPts val="0"/>
              </a:spcBef>
              <a:spcAft>
                <a:spcPts val="0"/>
              </a:spcAft>
              <a:buSzPts val="1900"/>
              <a:buChar char="○"/>
              <a:defRPr/>
            </a:lvl8pPr>
            <a:lvl9pPr marL="4114800" lvl="8" indent="-349250" algn="ctr" rtl="0">
              <a:lnSpc>
                <a:spcPct val="115000"/>
              </a:lnSpc>
              <a:spcBef>
                <a:spcPts val="0"/>
              </a:spcBef>
              <a:spcAft>
                <a:spcPts val="0"/>
              </a:spcAft>
              <a:buSzPts val="1900"/>
              <a:buChar char="■"/>
              <a:defRPr/>
            </a:lvl9pPr>
          </a:lstStyle>
          <a:p>
            <a:endParaRPr/>
          </a:p>
        </p:txBody>
      </p:sp>
      <p:sp>
        <p:nvSpPr>
          <p:cNvPr id="132" name="Google Shape;132;g126c086a7ca_0_5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g126c086a7ca_0_5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84"/>
        <p:cNvGrpSpPr/>
        <p:nvPr/>
      </p:nvGrpSpPr>
      <p:grpSpPr>
        <a:xfrm>
          <a:off x="0" y="0"/>
          <a:ext cx="0" cy="0"/>
          <a:chOff x="0" y="0"/>
          <a:chExt cx="0" cy="0"/>
        </a:xfrm>
      </p:grpSpPr>
      <p:sp>
        <p:nvSpPr>
          <p:cNvPr id="85" name="Google Shape;85;g126c086a7ca_0_5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86" name="Google Shape;86;g126c086a7ca_0_52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1pPr>
            <a:lvl2pPr marL="914400" marR="0" lvl="1"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2pPr>
            <a:lvl3pPr marL="1371600" marR="0" lvl="2"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3pPr>
            <a:lvl4pPr marL="1828800" marR="0" lvl="3"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4pPr>
            <a:lvl5pPr marL="2286000" marR="0" lvl="4"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5pPr>
            <a:lvl6pPr marL="2743200" marR="0" lvl="5"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6pPr>
            <a:lvl7pPr marL="3200400" marR="0" lvl="6"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7pPr>
            <a:lvl8pPr marL="3657600" marR="0" lvl="7"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8pPr>
            <a:lvl9pPr marL="4114800" marR="0" lvl="8" indent="-349250" algn="l" rtl="0">
              <a:lnSpc>
                <a:spcPct val="115000"/>
              </a:lnSpc>
              <a:spcBef>
                <a:spcPts val="0"/>
              </a:spcBef>
              <a:spcAft>
                <a:spcPts val="0"/>
              </a:spcAft>
              <a:buClr>
                <a:schemeClr val="lt2"/>
              </a:buClr>
              <a:buSzPts val="1900"/>
              <a:buFont typeface="Arial"/>
              <a:buChar char="■"/>
              <a:defRPr sz="1900" b="0" i="0" u="none" strike="noStrike" cap="none">
                <a:solidFill>
                  <a:schemeClr val="lt2"/>
                </a:solidFill>
                <a:latin typeface="Arial"/>
                <a:ea typeface="Arial"/>
                <a:cs typeface="Arial"/>
                <a:sym typeface="Arial"/>
              </a:defRPr>
            </a:lvl9pPr>
          </a:lstStyle>
          <a:p>
            <a:endParaRPr/>
          </a:p>
        </p:txBody>
      </p:sp>
      <p:sp>
        <p:nvSpPr>
          <p:cNvPr id="87" name="Google Shape;87;g126c086a7ca_0_5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2.png"/><Relationship Id="rId10" Type="http://schemas.openxmlformats.org/officeDocument/2006/relationships/image" Target="../media/image21.png"/><Relationship Id="rId4" Type="http://schemas.openxmlformats.org/officeDocument/2006/relationships/image" Target="../media/image31.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Shape 138"/>
        <p:cNvGrpSpPr/>
        <p:nvPr/>
      </p:nvGrpSpPr>
      <p:grpSpPr>
        <a:xfrm>
          <a:off x="0" y="0"/>
          <a:ext cx="0" cy="0"/>
          <a:chOff x="0" y="0"/>
          <a:chExt cx="0" cy="0"/>
        </a:xfrm>
      </p:grpSpPr>
      <p:pic>
        <p:nvPicPr>
          <p:cNvPr id="139" name="Google Shape;139;p1"/>
          <p:cNvPicPr preferRelativeResize="0"/>
          <p:nvPr/>
        </p:nvPicPr>
        <p:blipFill rotWithShape="1">
          <a:blip r:embed="rId3">
            <a:alphaModFix/>
          </a:blip>
          <a:srcRect/>
          <a:stretch/>
        </p:blipFill>
        <p:spPr>
          <a:xfrm>
            <a:off x="-5910102" y="0"/>
            <a:ext cx="20446094" cy="6857999"/>
          </a:xfrm>
          <a:prstGeom prst="rect">
            <a:avLst/>
          </a:prstGeom>
          <a:noFill/>
          <a:ln>
            <a:noFill/>
          </a:ln>
          <a:effectLst>
            <a:outerShdw blurRad="57150" dist="19050" dir="5400000" algn="bl" rotWithShape="0">
              <a:srgbClr val="000000">
                <a:alpha val="33725"/>
              </a:srgbClr>
            </a:outerShdw>
            <a:reflection endPos="30000" dist="38100" dir="5400000" fadeDir="5400012" sy="-100000" algn="bl" rotWithShape="0"/>
          </a:effectLst>
        </p:spPr>
      </p:pic>
      <p:sp>
        <p:nvSpPr>
          <p:cNvPr id="140" name="Google Shape;140;p1"/>
          <p:cNvSpPr txBox="1"/>
          <p:nvPr/>
        </p:nvSpPr>
        <p:spPr>
          <a:xfrm>
            <a:off x="510500" y="2632475"/>
            <a:ext cx="93291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500"/>
              <a:buFont typeface="Arial"/>
              <a:buNone/>
            </a:pPr>
            <a:r>
              <a:rPr lang="en-US" sz="5000" b="1">
                <a:solidFill>
                  <a:schemeClr val="lt1"/>
                </a:solidFill>
                <a:latin typeface="Poppins"/>
                <a:ea typeface="Poppins"/>
                <a:cs typeface="Poppins"/>
                <a:sym typeface="Poppins"/>
              </a:rPr>
              <a:t>Project phase </a:t>
            </a:r>
            <a:r>
              <a:rPr lang="en-US" sz="5000" b="1" i="0" u="none" strike="noStrike" cap="none">
                <a:solidFill>
                  <a:schemeClr val="lt1"/>
                </a:solidFill>
                <a:latin typeface="Poppins"/>
                <a:ea typeface="Poppins"/>
                <a:cs typeface="Poppins"/>
                <a:sym typeface="Poppins"/>
              </a:rPr>
              <a:t>Presentation: </a:t>
            </a:r>
            <a:endParaRPr sz="5000" b="1" i="0" u="none" strike="noStrike" cap="none">
              <a:solidFill>
                <a:schemeClr val="lt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5000"/>
              <a:buFont typeface="Arial"/>
              <a:buNone/>
            </a:pPr>
            <a:r>
              <a:rPr lang="en-US" sz="5000" b="1">
                <a:solidFill>
                  <a:srgbClr val="EBEBEB"/>
                </a:solidFill>
                <a:latin typeface="Poppins"/>
                <a:ea typeface="Poppins"/>
                <a:cs typeface="Poppins"/>
                <a:sym typeface="Poppins"/>
              </a:rPr>
              <a:t>For </a:t>
            </a:r>
            <a:r>
              <a:rPr lang="en-US" sz="5500" b="1">
                <a:solidFill>
                  <a:srgbClr val="004B62"/>
                </a:solidFill>
                <a:latin typeface="Poppins"/>
                <a:ea typeface="Poppins"/>
                <a:cs typeface="Poppins"/>
                <a:sym typeface="Poppins"/>
              </a:rPr>
              <a:t>S</a:t>
            </a:r>
            <a:r>
              <a:rPr lang="en-US" sz="5500" b="1">
                <a:solidFill>
                  <a:srgbClr val="A3CF67"/>
                </a:solidFill>
                <a:latin typeface="Poppins"/>
                <a:ea typeface="Poppins"/>
                <a:cs typeface="Poppins"/>
                <a:sym typeface="Poppins"/>
              </a:rPr>
              <a:t>S</a:t>
            </a:r>
            <a:r>
              <a:rPr lang="en-US" sz="5500" b="1">
                <a:solidFill>
                  <a:srgbClr val="E86D23"/>
                </a:solidFill>
                <a:latin typeface="Poppins"/>
                <a:ea typeface="Poppins"/>
                <a:cs typeface="Poppins"/>
                <a:sym typeface="Poppins"/>
              </a:rPr>
              <a:t>A</a:t>
            </a:r>
            <a:r>
              <a:rPr lang="en-US" sz="5500" b="1">
                <a:solidFill>
                  <a:srgbClr val="58CBCE"/>
                </a:solidFill>
                <a:latin typeface="Poppins"/>
                <a:ea typeface="Poppins"/>
                <a:cs typeface="Poppins"/>
                <a:sym typeface="Poppins"/>
              </a:rPr>
              <a:t>M</a:t>
            </a:r>
            <a:r>
              <a:rPr lang="en-US" sz="5000" b="1">
                <a:solidFill>
                  <a:srgbClr val="58CBCE"/>
                </a:solidFill>
                <a:latin typeface="Poppins"/>
                <a:ea typeface="Poppins"/>
                <a:cs typeface="Poppins"/>
                <a:sym typeface="Poppins"/>
              </a:rPr>
              <a:t> </a:t>
            </a:r>
            <a:endParaRPr sz="5000" b="1" i="0" u="none" strike="noStrike" cap="none">
              <a:solidFill>
                <a:srgbClr val="EBEBEB"/>
              </a:solidFill>
              <a:latin typeface="Poppins"/>
              <a:ea typeface="Poppins"/>
              <a:cs typeface="Poppins"/>
              <a:sym typeface="Poppins"/>
            </a:endParaRPr>
          </a:p>
        </p:txBody>
      </p:sp>
      <p:sp>
        <p:nvSpPr>
          <p:cNvPr id="141" name="Google Shape;141;p1"/>
          <p:cNvSpPr txBox="1"/>
          <p:nvPr/>
        </p:nvSpPr>
        <p:spPr>
          <a:xfrm>
            <a:off x="510500" y="5357800"/>
            <a:ext cx="6924900" cy="780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EBEBEB"/>
                </a:solidFill>
                <a:latin typeface="Poppins"/>
                <a:ea typeface="Poppins"/>
                <a:cs typeface="Poppins"/>
                <a:sym typeface="Poppins"/>
              </a:rPr>
              <a:t>Anna Zavjalova, Carl Cardone, Carl Stjernfeldt,</a:t>
            </a:r>
            <a:endParaRPr sz="1800" b="0" i="0" u="none" strike="noStrike" cap="none">
              <a:solidFill>
                <a:srgbClr val="EBEBEB"/>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EBEBEB"/>
                </a:solidFill>
                <a:latin typeface="Poppins"/>
                <a:ea typeface="Poppins"/>
                <a:cs typeface="Poppins"/>
                <a:sym typeface="Poppins"/>
              </a:rPr>
              <a:t>Freddy Tönnesson, HuaQing Yuan </a:t>
            </a:r>
            <a:r>
              <a:rPr lang="en-US" sz="1800" b="0" i="0" u="none" strike="noStrike" cap="none">
                <a:solidFill>
                  <a:srgbClr val="EBEBEB"/>
                </a:solidFill>
                <a:latin typeface="Arial"/>
                <a:ea typeface="Arial"/>
                <a:cs typeface="Arial"/>
                <a:sym typeface="Arial"/>
              </a:rPr>
              <a:t> </a:t>
            </a:r>
            <a:endParaRPr sz="1800" b="0" i="0" u="none" strike="noStrike" cap="none">
              <a:solidFill>
                <a:srgbClr val="EBEBEB"/>
              </a:solidFill>
              <a:latin typeface="Arial"/>
              <a:ea typeface="Arial"/>
              <a:cs typeface="Arial"/>
              <a:sym typeface="Arial"/>
            </a:endParaRPr>
          </a:p>
        </p:txBody>
      </p:sp>
      <p:pic>
        <p:nvPicPr>
          <p:cNvPr id="142" name="Google Shape;142;p1"/>
          <p:cNvPicPr preferRelativeResize="0"/>
          <p:nvPr/>
        </p:nvPicPr>
        <p:blipFill rotWithShape="1">
          <a:blip r:embed="rId4">
            <a:alphaModFix/>
          </a:blip>
          <a:srcRect/>
          <a:stretch/>
        </p:blipFill>
        <p:spPr>
          <a:xfrm>
            <a:off x="7698896" y="5428913"/>
            <a:ext cx="4277775" cy="638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g127dbfa89bf_1_155"/>
          <p:cNvSpPr txBox="1"/>
          <p:nvPr/>
        </p:nvSpPr>
        <p:spPr>
          <a:xfrm>
            <a:off x="544943" y="464393"/>
            <a:ext cx="4858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BEBEB"/>
                </a:solidFill>
                <a:latin typeface="Poppins"/>
                <a:ea typeface="Poppins"/>
                <a:cs typeface="Poppins"/>
                <a:sym typeface="Poppins"/>
              </a:rPr>
              <a:t>Participants </a:t>
            </a:r>
            <a:endParaRPr sz="3600" b="1">
              <a:solidFill>
                <a:srgbClr val="EBEBEB"/>
              </a:solidFill>
              <a:latin typeface="Poppins"/>
              <a:ea typeface="Poppins"/>
              <a:cs typeface="Poppins"/>
              <a:sym typeface="Poppins"/>
            </a:endParaRPr>
          </a:p>
        </p:txBody>
      </p:sp>
      <p:pic>
        <p:nvPicPr>
          <p:cNvPr id="270" name="Google Shape;270;g127dbfa89bf_1_155"/>
          <p:cNvPicPr preferRelativeResize="0"/>
          <p:nvPr/>
        </p:nvPicPr>
        <p:blipFill rotWithShape="1">
          <a:blip r:embed="rId3">
            <a:alphaModFix/>
          </a:blip>
          <a:srcRect/>
          <a:stretch/>
        </p:blipFill>
        <p:spPr>
          <a:xfrm>
            <a:off x="5960720" y="2969880"/>
            <a:ext cx="36000" cy="216000"/>
          </a:xfrm>
          <a:prstGeom prst="rect">
            <a:avLst/>
          </a:prstGeom>
          <a:noFill/>
          <a:ln>
            <a:noFill/>
          </a:ln>
        </p:spPr>
      </p:pic>
      <p:sp>
        <p:nvSpPr>
          <p:cNvPr id="271" name="Google Shape;271;g127dbfa89bf_1_155"/>
          <p:cNvSpPr txBox="1"/>
          <p:nvPr/>
        </p:nvSpPr>
        <p:spPr>
          <a:xfrm>
            <a:off x="577675" y="1144200"/>
            <a:ext cx="74487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i="0" u="none" strike="noStrike">
                <a:solidFill>
                  <a:srgbClr val="88FABC"/>
                </a:solidFill>
                <a:latin typeface="Poppins"/>
                <a:ea typeface="Poppins"/>
                <a:cs typeface="Poppins"/>
                <a:sym typeface="Poppins"/>
              </a:rPr>
              <a:t>--</a:t>
            </a:r>
            <a:r>
              <a:rPr lang="en-US" sz="2800">
                <a:solidFill>
                  <a:srgbClr val="88FABC"/>
                </a:solidFill>
                <a:latin typeface="Poppins"/>
                <a:ea typeface="Poppins"/>
                <a:cs typeface="Poppins"/>
                <a:sym typeface="Poppins"/>
              </a:rPr>
              <a:t>Interventional Study</a:t>
            </a:r>
            <a:endParaRPr sz="2800">
              <a:solidFill>
                <a:srgbClr val="88FABC"/>
              </a:solidFill>
              <a:latin typeface="Poppins"/>
              <a:ea typeface="Poppins"/>
              <a:cs typeface="Poppins"/>
              <a:sym typeface="Poppins"/>
            </a:endParaRPr>
          </a:p>
        </p:txBody>
      </p:sp>
      <p:pic>
        <p:nvPicPr>
          <p:cNvPr id="272" name="Google Shape;272;g127dbfa89bf_1_155"/>
          <p:cNvPicPr preferRelativeResize="0"/>
          <p:nvPr/>
        </p:nvPicPr>
        <p:blipFill rotWithShape="1">
          <a:blip r:embed="rId4">
            <a:alphaModFix/>
          </a:blip>
          <a:srcRect l="39668" r="36740" b="36976"/>
          <a:stretch/>
        </p:blipFill>
        <p:spPr>
          <a:xfrm>
            <a:off x="4966075" y="1937580"/>
            <a:ext cx="2214850" cy="3328298"/>
          </a:xfrm>
          <a:prstGeom prst="rect">
            <a:avLst/>
          </a:prstGeom>
          <a:noFill/>
          <a:ln>
            <a:noFill/>
          </a:ln>
        </p:spPr>
      </p:pic>
      <p:pic>
        <p:nvPicPr>
          <p:cNvPr id="273" name="Google Shape;273;g127dbfa89bf_1_155"/>
          <p:cNvPicPr preferRelativeResize="0"/>
          <p:nvPr/>
        </p:nvPicPr>
        <p:blipFill rotWithShape="1">
          <a:blip r:embed="rId4">
            <a:alphaModFix/>
          </a:blip>
          <a:srcRect l="66854" b="36487"/>
          <a:stretch/>
        </p:blipFill>
        <p:spPr>
          <a:xfrm>
            <a:off x="8458977" y="2044121"/>
            <a:ext cx="2973154" cy="3204576"/>
          </a:xfrm>
          <a:prstGeom prst="rect">
            <a:avLst/>
          </a:prstGeom>
          <a:noFill/>
          <a:ln>
            <a:noFill/>
          </a:ln>
        </p:spPr>
      </p:pic>
      <p:pic>
        <p:nvPicPr>
          <p:cNvPr id="274" name="Google Shape;274;g127dbfa89bf_1_155"/>
          <p:cNvPicPr preferRelativeResize="0"/>
          <p:nvPr/>
        </p:nvPicPr>
        <p:blipFill rotWithShape="1">
          <a:blip r:embed="rId4">
            <a:alphaModFix/>
          </a:blip>
          <a:srcRect l="6459" r="65696" b="44339"/>
          <a:stretch/>
        </p:blipFill>
        <p:spPr>
          <a:xfrm>
            <a:off x="1130948" y="2164938"/>
            <a:ext cx="2520744" cy="2834463"/>
          </a:xfrm>
          <a:prstGeom prst="rect">
            <a:avLst/>
          </a:prstGeom>
          <a:noFill/>
          <a:ln>
            <a:noFill/>
          </a:ln>
        </p:spPr>
      </p:pic>
      <p:sp>
        <p:nvSpPr>
          <p:cNvPr id="275" name="Google Shape;275;g127dbfa89bf_1_155"/>
          <p:cNvSpPr txBox="1"/>
          <p:nvPr/>
        </p:nvSpPr>
        <p:spPr>
          <a:xfrm>
            <a:off x="621633" y="4716200"/>
            <a:ext cx="3390300" cy="1339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a:solidFill>
                  <a:srgbClr val="FFFFFF"/>
                </a:solidFill>
                <a:latin typeface="Poppins"/>
                <a:ea typeface="Poppins"/>
                <a:cs typeface="Poppins"/>
                <a:sym typeface="Poppins"/>
              </a:rPr>
              <a:t> </a:t>
            </a:r>
            <a:r>
              <a:rPr lang="en-US" sz="2500" b="1">
                <a:solidFill>
                  <a:srgbClr val="88FABC"/>
                </a:solidFill>
                <a:latin typeface="Poppins"/>
                <a:ea typeface="Poppins"/>
                <a:cs typeface="Poppins"/>
                <a:sym typeface="Poppins"/>
              </a:rPr>
              <a:t>27</a:t>
            </a:r>
            <a:r>
              <a:rPr lang="en-US" sz="2100">
                <a:solidFill>
                  <a:schemeClr val="dk1"/>
                </a:solidFill>
                <a:latin typeface="Poppins"/>
                <a:ea typeface="Poppins"/>
                <a:cs typeface="Poppins"/>
                <a:sym typeface="Poppins"/>
              </a:rPr>
              <a:t> households</a:t>
            </a:r>
            <a:endParaRPr sz="2100">
              <a:solidFill>
                <a:schemeClr val="dk1"/>
              </a:solidFill>
              <a:latin typeface="Poppins"/>
              <a:ea typeface="Poppins"/>
              <a:cs typeface="Poppins"/>
              <a:sym typeface="Poppins"/>
            </a:endParaRPr>
          </a:p>
          <a:p>
            <a:pPr marL="0" lvl="0" indent="0" algn="ctr" rtl="0">
              <a:spcBef>
                <a:spcPts val="0"/>
              </a:spcBef>
              <a:spcAft>
                <a:spcPts val="0"/>
              </a:spcAft>
              <a:buNone/>
            </a:pPr>
            <a:r>
              <a:rPr lang="en-US" sz="2500" b="1">
                <a:solidFill>
                  <a:srgbClr val="88FABC"/>
                </a:solidFill>
                <a:latin typeface="Poppins"/>
                <a:ea typeface="Poppins"/>
                <a:cs typeface="Poppins"/>
                <a:sym typeface="Poppins"/>
              </a:rPr>
              <a:t>14 </a:t>
            </a:r>
            <a:r>
              <a:rPr lang="en-US" sz="2100">
                <a:solidFill>
                  <a:schemeClr val="dk1"/>
                </a:solidFill>
                <a:latin typeface="Poppins"/>
                <a:ea typeface="Poppins"/>
                <a:cs typeface="Poppins"/>
                <a:sym typeface="Poppins"/>
              </a:rPr>
              <a:t>in the test group</a:t>
            </a:r>
            <a:endParaRPr sz="2100">
              <a:solidFill>
                <a:schemeClr val="dk1"/>
              </a:solidFill>
              <a:latin typeface="Poppins"/>
              <a:ea typeface="Poppins"/>
              <a:cs typeface="Poppins"/>
              <a:sym typeface="Poppins"/>
            </a:endParaRPr>
          </a:p>
          <a:p>
            <a:pPr marL="0" lvl="0" indent="0" algn="ctr" rtl="0">
              <a:spcBef>
                <a:spcPts val="0"/>
              </a:spcBef>
              <a:spcAft>
                <a:spcPts val="0"/>
              </a:spcAft>
              <a:buNone/>
            </a:pPr>
            <a:r>
              <a:rPr lang="en-US" sz="2500" b="1">
                <a:solidFill>
                  <a:srgbClr val="88FABC"/>
                </a:solidFill>
                <a:latin typeface="Poppins"/>
                <a:ea typeface="Poppins"/>
                <a:cs typeface="Poppins"/>
                <a:sym typeface="Poppins"/>
              </a:rPr>
              <a:t>13</a:t>
            </a:r>
            <a:r>
              <a:rPr lang="en-US" sz="2100">
                <a:solidFill>
                  <a:schemeClr val="dk1"/>
                </a:solidFill>
                <a:latin typeface="Poppins"/>
                <a:ea typeface="Poppins"/>
                <a:cs typeface="Poppins"/>
                <a:sym typeface="Poppins"/>
              </a:rPr>
              <a:t> in the control group</a:t>
            </a:r>
            <a:endParaRPr sz="2100">
              <a:solidFill>
                <a:schemeClr val="dk1"/>
              </a:solidFill>
              <a:latin typeface="Poppins"/>
              <a:ea typeface="Poppins"/>
              <a:cs typeface="Poppins"/>
              <a:sym typeface="Poppins"/>
            </a:endParaRPr>
          </a:p>
        </p:txBody>
      </p:sp>
      <p:sp>
        <p:nvSpPr>
          <p:cNvPr id="276" name="Google Shape;276;g127dbfa89bf_1_155"/>
          <p:cNvSpPr txBox="1"/>
          <p:nvPr/>
        </p:nvSpPr>
        <p:spPr>
          <a:xfrm>
            <a:off x="4451088" y="4563800"/>
            <a:ext cx="3284700" cy="1246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b="1">
                <a:solidFill>
                  <a:srgbClr val="88FABC"/>
                </a:solidFill>
                <a:latin typeface="Poppins"/>
                <a:ea typeface="Poppins"/>
                <a:cs typeface="Poppins"/>
                <a:sym typeface="Poppins"/>
              </a:rPr>
              <a:t>44%</a:t>
            </a:r>
            <a:r>
              <a:rPr lang="en-US" sz="2700" b="1">
                <a:solidFill>
                  <a:srgbClr val="88FABC"/>
                </a:solidFill>
                <a:latin typeface="Poppins"/>
                <a:ea typeface="Poppins"/>
                <a:cs typeface="Poppins"/>
                <a:sym typeface="Poppins"/>
              </a:rPr>
              <a:t> </a:t>
            </a:r>
            <a:r>
              <a:rPr lang="en-US" sz="2100">
                <a:solidFill>
                  <a:srgbClr val="EBEBEB"/>
                </a:solidFill>
                <a:latin typeface="Poppins"/>
                <a:ea typeface="Poppins"/>
                <a:cs typeface="Poppins"/>
                <a:sym typeface="Poppins"/>
              </a:rPr>
              <a:t>of the households were 2 person households</a:t>
            </a:r>
            <a:endParaRPr sz="1100">
              <a:latin typeface="Poppins"/>
              <a:ea typeface="Poppins"/>
              <a:cs typeface="Poppins"/>
              <a:sym typeface="Poppins"/>
            </a:endParaRPr>
          </a:p>
        </p:txBody>
      </p:sp>
      <p:sp>
        <p:nvSpPr>
          <p:cNvPr id="277" name="Google Shape;277;g127dbfa89bf_1_155"/>
          <p:cNvSpPr txBox="1"/>
          <p:nvPr/>
        </p:nvSpPr>
        <p:spPr>
          <a:xfrm>
            <a:off x="8230401" y="4792400"/>
            <a:ext cx="3284700" cy="1277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b="1">
                <a:solidFill>
                  <a:srgbClr val="88FABC"/>
                </a:solidFill>
                <a:latin typeface="Poppins"/>
                <a:ea typeface="Poppins"/>
                <a:cs typeface="Poppins"/>
                <a:sym typeface="Poppins"/>
              </a:rPr>
              <a:t>72</a:t>
            </a:r>
            <a:r>
              <a:rPr lang="en-US" sz="2100">
                <a:solidFill>
                  <a:schemeClr val="dk1"/>
                </a:solidFill>
                <a:latin typeface="Poppins"/>
                <a:ea typeface="Poppins"/>
                <a:cs typeface="Poppins"/>
                <a:sym typeface="Poppins"/>
              </a:rPr>
              <a:t> participants</a:t>
            </a:r>
            <a:endParaRPr sz="2100">
              <a:solidFill>
                <a:schemeClr val="dk1"/>
              </a:solidFill>
              <a:latin typeface="Poppins"/>
              <a:ea typeface="Poppins"/>
              <a:cs typeface="Poppins"/>
              <a:sym typeface="Poppins"/>
            </a:endParaRPr>
          </a:p>
          <a:p>
            <a:pPr marL="0" lvl="0" indent="0" algn="ctr" rtl="0">
              <a:spcBef>
                <a:spcPts val="0"/>
              </a:spcBef>
              <a:spcAft>
                <a:spcPts val="0"/>
              </a:spcAft>
              <a:buNone/>
            </a:pPr>
            <a:r>
              <a:rPr lang="en-US" sz="2100">
                <a:solidFill>
                  <a:schemeClr val="dk1"/>
                </a:solidFill>
                <a:latin typeface="Poppins"/>
                <a:ea typeface="Poppins"/>
                <a:cs typeface="Poppins"/>
                <a:sym typeface="Poppins"/>
              </a:rPr>
              <a:t> including children</a:t>
            </a:r>
            <a:endParaRPr sz="2100">
              <a:solidFill>
                <a:schemeClr val="dk1"/>
              </a:solidFill>
              <a:latin typeface="Poppins"/>
              <a:ea typeface="Poppins"/>
              <a:cs typeface="Poppins"/>
              <a:sym typeface="Poppins"/>
            </a:endParaRPr>
          </a:p>
          <a:p>
            <a:pPr marL="0" lvl="0" indent="0" algn="ctr" rtl="0">
              <a:spcBef>
                <a:spcPts val="0"/>
              </a:spcBef>
              <a:spcAft>
                <a:spcPts val="0"/>
              </a:spcAft>
              <a:buNone/>
            </a:pPr>
            <a:r>
              <a:rPr lang="en-US" sz="2500" b="1">
                <a:solidFill>
                  <a:srgbClr val="88FABC"/>
                </a:solidFill>
                <a:latin typeface="Poppins"/>
                <a:ea typeface="Poppins"/>
                <a:cs typeface="Poppins"/>
                <a:sym typeface="Poppins"/>
              </a:rPr>
              <a:t>37</a:t>
            </a:r>
            <a:r>
              <a:rPr lang="en-US" sz="2100">
                <a:solidFill>
                  <a:schemeClr val="dk1"/>
                </a:solidFill>
                <a:latin typeface="Poppins"/>
                <a:ea typeface="Poppins"/>
                <a:cs typeface="Poppins"/>
                <a:sym typeface="Poppins"/>
              </a:rPr>
              <a:t> in every group</a:t>
            </a:r>
            <a:endParaRPr sz="2100">
              <a:solidFill>
                <a:schemeClr val="dk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126c086a7ca_0_267"/>
          <p:cNvSpPr txBox="1">
            <a:spLocks noGrp="1"/>
          </p:cNvSpPr>
          <p:nvPr>
            <p:ph type="body" idx="1"/>
          </p:nvPr>
        </p:nvSpPr>
        <p:spPr>
          <a:xfrm>
            <a:off x="642600" y="4903550"/>
            <a:ext cx="3448200" cy="1325700"/>
          </a:xfrm>
          <a:prstGeom prst="rect">
            <a:avLst/>
          </a:prstGeom>
        </p:spPr>
        <p:txBody>
          <a:bodyPr spcFirstLastPara="1" wrap="square" lIns="91425" tIns="45700" rIns="91425" bIns="45700" anchor="t" anchorCtr="0">
            <a:normAutofit fontScale="92500" lnSpcReduction="20000"/>
          </a:bodyPr>
          <a:lstStyle/>
          <a:p>
            <a:pPr marL="0" lvl="0" indent="0" algn="ctr" rtl="0">
              <a:spcBef>
                <a:spcPts val="1000"/>
              </a:spcBef>
              <a:spcAft>
                <a:spcPts val="0"/>
              </a:spcAft>
              <a:buNone/>
            </a:pPr>
            <a:r>
              <a:rPr lang="en-US" sz="2000" b="1">
                <a:solidFill>
                  <a:schemeClr val="dk1"/>
                </a:solidFill>
                <a:latin typeface="Poppins"/>
                <a:ea typeface="Poppins"/>
                <a:cs typeface="Poppins"/>
                <a:sym typeface="Poppins"/>
              </a:rPr>
              <a:t>Control group </a:t>
            </a:r>
            <a:r>
              <a:rPr lang="en-US" sz="2000" b="1">
                <a:solidFill>
                  <a:srgbClr val="88FABC"/>
                </a:solidFill>
                <a:latin typeface="Poppins"/>
                <a:ea typeface="Poppins"/>
                <a:cs typeface="Poppins"/>
                <a:sym typeface="Poppins"/>
              </a:rPr>
              <a:t>107 kg</a:t>
            </a:r>
            <a:r>
              <a:rPr lang="en-US" sz="2000" b="1">
                <a:solidFill>
                  <a:schemeClr val="dk1"/>
                </a:solidFill>
                <a:latin typeface="Poppins"/>
                <a:ea typeface="Poppins"/>
                <a:cs typeface="Poppins"/>
                <a:sym typeface="Poppins"/>
              </a:rPr>
              <a:t> </a:t>
            </a:r>
            <a:endParaRPr sz="2000" b="1">
              <a:solidFill>
                <a:schemeClr val="dk1"/>
              </a:solidFill>
              <a:latin typeface="Poppins"/>
              <a:ea typeface="Poppins"/>
              <a:cs typeface="Poppins"/>
              <a:sym typeface="Poppins"/>
            </a:endParaRPr>
          </a:p>
          <a:p>
            <a:pPr marL="0" lvl="0" indent="0" algn="ctr" rtl="0">
              <a:spcBef>
                <a:spcPts val="1000"/>
              </a:spcBef>
              <a:spcAft>
                <a:spcPts val="0"/>
              </a:spcAft>
              <a:buNone/>
            </a:pPr>
            <a:r>
              <a:rPr lang="en-US" sz="2000" b="1">
                <a:solidFill>
                  <a:schemeClr val="dk1"/>
                </a:solidFill>
                <a:latin typeface="Poppins"/>
                <a:ea typeface="Poppins"/>
                <a:cs typeface="Poppins"/>
                <a:sym typeface="Poppins"/>
              </a:rPr>
              <a:t>35 participants</a:t>
            </a:r>
            <a:endParaRPr sz="2000" b="1">
              <a:solidFill>
                <a:schemeClr val="dk1"/>
              </a:solidFill>
              <a:latin typeface="Poppins"/>
              <a:ea typeface="Poppins"/>
              <a:cs typeface="Poppins"/>
              <a:sym typeface="Poppins"/>
            </a:endParaRPr>
          </a:p>
          <a:p>
            <a:pPr marL="0" lvl="0" indent="0" algn="ctr" rtl="0">
              <a:spcBef>
                <a:spcPts val="1000"/>
              </a:spcBef>
              <a:spcAft>
                <a:spcPts val="0"/>
              </a:spcAft>
              <a:buNone/>
            </a:pPr>
            <a:r>
              <a:rPr lang="en-US" sz="2000" b="1">
                <a:solidFill>
                  <a:schemeClr val="dk1"/>
                </a:solidFill>
                <a:latin typeface="Poppins"/>
                <a:ea typeface="Poppins"/>
                <a:cs typeface="Poppins"/>
                <a:sym typeface="Poppins"/>
              </a:rPr>
              <a:t>Wasted around 3 kg per person</a:t>
            </a:r>
            <a:endParaRPr sz="1800" b="1">
              <a:solidFill>
                <a:schemeClr val="dk1"/>
              </a:solidFill>
              <a:latin typeface="Poppins"/>
              <a:ea typeface="Poppins"/>
              <a:cs typeface="Poppins"/>
              <a:sym typeface="Poppins"/>
            </a:endParaRPr>
          </a:p>
        </p:txBody>
      </p:sp>
      <p:sp>
        <p:nvSpPr>
          <p:cNvPr id="284" name="Google Shape;284;g126c086a7ca_0_267"/>
          <p:cNvSpPr txBox="1"/>
          <p:nvPr/>
        </p:nvSpPr>
        <p:spPr>
          <a:xfrm>
            <a:off x="4748400" y="4843700"/>
            <a:ext cx="3000000" cy="1494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1900" b="1">
                <a:solidFill>
                  <a:schemeClr val="dk1"/>
                </a:solidFill>
                <a:latin typeface="Poppins"/>
                <a:ea typeface="Poppins"/>
                <a:cs typeface="Poppins"/>
                <a:sym typeface="Poppins"/>
              </a:rPr>
              <a:t>Test group </a:t>
            </a:r>
            <a:r>
              <a:rPr lang="en-US" sz="1900" b="1">
                <a:solidFill>
                  <a:srgbClr val="88FABC"/>
                </a:solidFill>
                <a:latin typeface="Poppins"/>
                <a:ea typeface="Poppins"/>
                <a:cs typeface="Poppins"/>
                <a:sym typeface="Poppins"/>
              </a:rPr>
              <a:t>81 kg</a:t>
            </a:r>
            <a:endParaRPr sz="1900" b="1">
              <a:solidFill>
                <a:schemeClr val="dk1"/>
              </a:solidFill>
              <a:latin typeface="Poppins"/>
              <a:ea typeface="Poppins"/>
              <a:cs typeface="Poppins"/>
              <a:sym typeface="Poppins"/>
            </a:endParaRPr>
          </a:p>
          <a:p>
            <a:pPr marL="0" lvl="0" indent="0" algn="ctr" rtl="0">
              <a:lnSpc>
                <a:spcPct val="90000"/>
              </a:lnSpc>
              <a:spcBef>
                <a:spcPts val="1000"/>
              </a:spcBef>
              <a:spcAft>
                <a:spcPts val="0"/>
              </a:spcAft>
              <a:buNone/>
            </a:pPr>
            <a:r>
              <a:rPr lang="en-US" sz="1900" b="1">
                <a:solidFill>
                  <a:schemeClr val="dk1"/>
                </a:solidFill>
                <a:latin typeface="Poppins"/>
                <a:ea typeface="Poppins"/>
                <a:cs typeface="Poppins"/>
                <a:sym typeface="Poppins"/>
              </a:rPr>
              <a:t>37 participants</a:t>
            </a:r>
            <a:endParaRPr sz="1900" b="1">
              <a:solidFill>
                <a:schemeClr val="dk1"/>
              </a:solidFill>
              <a:latin typeface="Poppins"/>
              <a:ea typeface="Poppins"/>
              <a:cs typeface="Poppins"/>
              <a:sym typeface="Poppins"/>
            </a:endParaRPr>
          </a:p>
          <a:p>
            <a:pPr marL="0" lvl="0" indent="0" algn="ctr" rtl="0">
              <a:lnSpc>
                <a:spcPct val="90000"/>
              </a:lnSpc>
              <a:spcBef>
                <a:spcPts val="1000"/>
              </a:spcBef>
              <a:spcAft>
                <a:spcPts val="0"/>
              </a:spcAft>
              <a:buNone/>
            </a:pPr>
            <a:r>
              <a:rPr lang="en-US" sz="1900" b="1">
                <a:solidFill>
                  <a:schemeClr val="dk1"/>
                </a:solidFill>
                <a:latin typeface="Poppins"/>
                <a:ea typeface="Poppins"/>
                <a:cs typeface="Poppins"/>
                <a:sym typeface="Poppins"/>
              </a:rPr>
              <a:t>Wasted around 2 kg per person </a:t>
            </a:r>
            <a:endParaRPr sz="1900">
              <a:latin typeface="Poppins"/>
              <a:ea typeface="Poppins"/>
              <a:cs typeface="Poppins"/>
              <a:sym typeface="Poppins"/>
            </a:endParaRPr>
          </a:p>
        </p:txBody>
      </p:sp>
      <p:sp>
        <p:nvSpPr>
          <p:cNvPr id="285" name="Google Shape;285;g126c086a7ca_0_267"/>
          <p:cNvSpPr txBox="1"/>
          <p:nvPr/>
        </p:nvSpPr>
        <p:spPr>
          <a:xfrm>
            <a:off x="8406000" y="4843700"/>
            <a:ext cx="3279900" cy="1015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000" b="1">
                <a:solidFill>
                  <a:schemeClr val="dk1"/>
                </a:solidFill>
                <a:latin typeface="Poppins"/>
                <a:ea typeface="Poppins"/>
                <a:cs typeface="Poppins"/>
                <a:sym typeface="Poppins"/>
              </a:rPr>
              <a:t>The test group </a:t>
            </a:r>
            <a:r>
              <a:rPr lang="en-US" sz="2000" b="1">
                <a:solidFill>
                  <a:srgbClr val="92FFC8"/>
                </a:solidFill>
                <a:latin typeface="Poppins"/>
                <a:ea typeface="Poppins"/>
                <a:cs typeface="Poppins"/>
                <a:sym typeface="Poppins"/>
              </a:rPr>
              <a:t>wasted 28% </a:t>
            </a:r>
            <a:r>
              <a:rPr lang="en-US" sz="2000" b="1">
                <a:solidFill>
                  <a:schemeClr val="dk1"/>
                </a:solidFill>
                <a:latin typeface="Poppins"/>
                <a:ea typeface="Poppins"/>
                <a:cs typeface="Poppins"/>
                <a:sym typeface="Poppins"/>
              </a:rPr>
              <a:t>less food per person</a:t>
            </a:r>
            <a:endParaRPr sz="1600">
              <a:latin typeface="Poppins"/>
              <a:ea typeface="Poppins"/>
              <a:cs typeface="Poppins"/>
              <a:sym typeface="Poppins"/>
            </a:endParaRPr>
          </a:p>
        </p:txBody>
      </p:sp>
      <p:pic>
        <p:nvPicPr>
          <p:cNvPr id="286" name="Google Shape;286;g126c086a7ca_0_267"/>
          <p:cNvPicPr preferRelativeResize="0"/>
          <p:nvPr/>
        </p:nvPicPr>
        <p:blipFill rotWithShape="1">
          <a:blip r:embed="rId3">
            <a:alphaModFix/>
          </a:blip>
          <a:srcRect l="57409" t="49489" r="12563"/>
          <a:stretch/>
        </p:blipFill>
        <p:spPr>
          <a:xfrm>
            <a:off x="5268675" y="2227413"/>
            <a:ext cx="1951276" cy="2052950"/>
          </a:xfrm>
          <a:prstGeom prst="rect">
            <a:avLst/>
          </a:prstGeom>
          <a:noFill/>
          <a:ln>
            <a:noFill/>
          </a:ln>
        </p:spPr>
      </p:pic>
      <p:pic>
        <p:nvPicPr>
          <p:cNvPr id="287" name="Google Shape;287;g126c086a7ca_0_267"/>
          <p:cNvPicPr preferRelativeResize="0"/>
          <p:nvPr/>
        </p:nvPicPr>
        <p:blipFill rotWithShape="1">
          <a:blip r:embed="rId3">
            <a:alphaModFix/>
          </a:blip>
          <a:srcRect l="808" t="50487" r="74174"/>
          <a:stretch/>
        </p:blipFill>
        <p:spPr>
          <a:xfrm>
            <a:off x="1568974" y="2227425"/>
            <a:ext cx="1669953" cy="2067025"/>
          </a:xfrm>
          <a:prstGeom prst="rect">
            <a:avLst/>
          </a:prstGeom>
          <a:noFill/>
          <a:ln>
            <a:noFill/>
          </a:ln>
        </p:spPr>
      </p:pic>
      <p:sp>
        <p:nvSpPr>
          <p:cNvPr id="288" name="Google Shape;288;g126c086a7ca_0_267"/>
          <p:cNvSpPr/>
          <p:nvPr/>
        </p:nvSpPr>
        <p:spPr>
          <a:xfrm>
            <a:off x="9029700" y="1899550"/>
            <a:ext cx="762000" cy="2394900"/>
          </a:xfrm>
          <a:prstGeom prst="rect">
            <a:avLst/>
          </a:prstGeom>
          <a:solidFill>
            <a:srgbClr val="A3CF6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8FABC"/>
              </a:solidFill>
              <a:highlight>
                <a:srgbClr val="88FABC"/>
              </a:highlight>
            </a:endParaRPr>
          </a:p>
        </p:txBody>
      </p:sp>
      <p:sp>
        <p:nvSpPr>
          <p:cNvPr id="289" name="Google Shape;289;g126c086a7ca_0_267"/>
          <p:cNvSpPr/>
          <p:nvPr/>
        </p:nvSpPr>
        <p:spPr>
          <a:xfrm>
            <a:off x="10284275" y="2756800"/>
            <a:ext cx="762000" cy="1523400"/>
          </a:xfrm>
          <a:prstGeom prst="rect">
            <a:avLst/>
          </a:prstGeom>
          <a:solidFill>
            <a:srgbClr val="92FFC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g126c086a7ca_0_267"/>
          <p:cNvSpPr txBox="1"/>
          <p:nvPr/>
        </p:nvSpPr>
        <p:spPr>
          <a:xfrm>
            <a:off x="577666" y="1144200"/>
            <a:ext cx="11406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i="0" u="none" strike="noStrike">
                <a:solidFill>
                  <a:srgbClr val="88FABC"/>
                </a:solidFill>
                <a:latin typeface="Poppins"/>
                <a:ea typeface="Poppins"/>
                <a:cs typeface="Poppins"/>
                <a:sym typeface="Poppins"/>
              </a:rPr>
              <a:t>--</a:t>
            </a:r>
            <a:r>
              <a:rPr lang="en-US" sz="2800">
                <a:solidFill>
                  <a:srgbClr val="88FABC"/>
                </a:solidFill>
                <a:latin typeface="Poppins"/>
                <a:ea typeface="Poppins"/>
                <a:cs typeface="Poppins"/>
                <a:sym typeface="Poppins"/>
              </a:rPr>
              <a:t>Interventional Study</a:t>
            </a:r>
            <a:endParaRPr sz="2800">
              <a:solidFill>
                <a:srgbClr val="88FABC"/>
              </a:solidFill>
              <a:latin typeface="Poppins"/>
              <a:ea typeface="Poppins"/>
              <a:cs typeface="Poppins"/>
              <a:sym typeface="Poppins"/>
            </a:endParaRPr>
          </a:p>
        </p:txBody>
      </p:sp>
      <p:sp>
        <p:nvSpPr>
          <p:cNvPr id="291" name="Google Shape;291;g126c086a7ca_0_267"/>
          <p:cNvSpPr txBox="1"/>
          <p:nvPr/>
        </p:nvSpPr>
        <p:spPr>
          <a:xfrm>
            <a:off x="577671" y="416998"/>
            <a:ext cx="11295900" cy="6603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None/>
            </a:pPr>
            <a:r>
              <a:rPr lang="en-US" sz="4100" b="1">
                <a:solidFill>
                  <a:schemeClr val="dk1"/>
                </a:solidFill>
                <a:latin typeface="Poppins"/>
                <a:ea typeface="Poppins"/>
                <a:cs typeface="Poppins"/>
                <a:sym typeface="Poppins"/>
              </a:rPr>
              <a:t>Study results</a:t>
            </a:r>
            <a:endParaRPr sz="4500" b="1">
              <a:solidFill>
                <a:srgbClr val="EBEBEB"/>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126c086a7ca_0_331"/>
          <p:cNvSpPr txBox="1"/>
          <p:nvPr/>
        </p:nvSpPr>
        <p:spPr>
          <a:xfrm>
            <a:off x="577671" y="416998"/>
            <a:ext cx="11295900" cy="6603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None/>
            </a:pPr>
            <a:r>
              <a:rPr lang="en-US" sz="4100" b="1">
                <a:solidFill>
                  <a:schemeClr val="dk1"/>
                </a:solidFill>
                <a:latin typeface="Poppins"/>
                <a:ea typeface="Poppins"/>
                <a:cs typeface="Poppins"/>
                <a:sym typeface="Poppins"/>
              </a:rPr>
              <a:t>Study results</a:t>
            </a:r>
            <a:endParaRPr sz="4500" b="1">
              <a:solidFill>
                <a:srgbClr val="EBEBEB"/>
              </a:solidFill>
              <a:latin typeface="Poppins"/>
              <a:ea typeface="Poppins"/>
              <a:cs typeface="Poppins"/>
              <a:sym typeface="Poppins"/>
            </a:endParaRPr>
          </a:p>
        </p:txBody>
      </p:sp>
      <p:cxnSp>
        <p:nvCxnSpPr>
          <p:cNvPr id="298" name="Google Shape;298;g126c086a7ca_0_331"/>
          <p:cNvCxnSpPr/>
          <p:nvPr/>
        </p:nvCxnSpPr>
        <p:spPr>
          <a:xfrm>
            <a:off x="2087225" y="1731075"/>
            <a:ext cx="8311500" cy="0"/>
          </a:xfrm>
          <a:prstGeom prst="straightConnector1">
            <a:avLst/>
          </a:prstGeom>
          <a:noFill/>
          <a:ln w="38100" cap="flat" cmpd="sng">
            <a:solidFill>
              <a:srgbClr val="EBEBEB"/>
            </a:solidFill>
            <a:prstDash val="solid"/>
            <a:round/>
            <a:headEnd type="none" w="med" len="med"/>
            <a:tailEnd type="none" w="med" len="med"/>
          </a:ln>
        </p:spPr>
      </p:cxnSp>
      <p:cxnSp>
        <p:nvCxnSpPr>
          <p:cNvPr id="299" name="Google Shape;299;g126c086a7ca_0_331"/>
          <p:cNvCxnSpPr/>
          <p:nvPr/>
        </p:nvCxnSpPr>
        <p:spPr>
          <a:xfrm>
            <a:off x="2069875" y="2355575"/>
            <a:ext cx="8311500" cy="0"/>
          </a:xfrm>
          <a:prstGeom prst="straightConnector1">
            <a:avLst/>
          </a:prstGeom>
          <a:noFill/>
          <a:ln w="38100" cap="flat" cmpd="sng">
            <a:solidFill>
              <a:srgbClr val="EBEBEB"/>
            </a:solidFill>
            <a:prstDash val="solid"/>
            <a:round/>
            <a:headEnd type="none" w="med" len="med"/>
            <a:tailEnd type="none" w="med" len="med"/>
          </a:ln>
        </p:spPr>
      </p:cxnSp>
      <p:cxnSp>
        <p:nvCxnSpPr>
          <p:cNvPr id="300" name="Google Shape;300;g126c086a7ca_0_331"/>
          <p:cNvCxnSpPr/>
          <p:nvPr/>
        </p:nvCxnSpPr>
        <p:spPr>
          <a:xfrm>
            <a:off x="2087225" y="2967650"/>
            <a:ext cx="8311500" cy="0"/>
          </a:xfrm>
          <a:prstGeom prst="straightConnector1">
            <a:avLst/>
          </a:prstGeom>
          <a:noFill/>
          <a:ln w="38100" cap="flat" cmpd="sng">
            <a:solidFill>
              <a:srgbClr val="EBEBEB"/>
            </a:solidFill>
            <a:prstDash val="solid"/>
            <a:round/>
            <a:headEnd type="none" w="med" len="med"/>
            <a:tailEnd type="none" w="med" len="med"/>
          </a:ln>
        </p:spPr>
      </p:cxnSp>
      <p:cxnSp>
        <p:nvCxnSpPr>
          <p:cNvPr id="301" name="Google Shape;301;g126c086a7ca_0_331"/>
          <p:cNvCxnSpPr/>
          <p:nvPr/>
        </p:nvCxnSpPr>
        <p:spPr>
          <a:xfrm>
            <a:off x="2087225" y="3563463"/>
            <a:ext cx="8311500" cy="0"/>
          </a:xfrm>
          <a:prstGeom prst="straightConnector1">
            <a:avLst/>
          </a:prstGeom>
          <a:noFill/>
          <a:ln w="38100" cap="flat" cmpd="sng">
            <a:solidFill>
              <a:srgbClr val="EBEBEB"/>
            </a:solidFill>
            <a:prstDash val="solid"/>
            <a:round/>
            <a:headEnd type="none" w="med" len="med"/>
            <a:tailEnd type="none" w="med" len="med"/>
          </a:ln>
        </p:spPr>
      </p:cxnSp>
      <p:cxnSp>
        <p:nvCxnSpPr>
          <p:cNvPr id="302" name="Google Shape;302;g126c086a7ca_0_331"/>
          <p:cNvCxnSpPr/>
          <p:nvPr/>
        </p:nvCxnSpPr>
        <p:spPr>
          <a:xfrm>
            <a:off x="2104575" y="4204225"/>
            <a:ext cx="8311500" cy="0"/>
          </a:xfrm>
          <a:prstGeom prst="straightConnector1">
            <a:avLst/>
          </a:prstGeom>
          <a:noFill/>
          <a:ln w="38100" cap="flat" cmpd="sng">
            <a:solidFill>
              <a:srgbClr val="EBEBEB"/>
            </a:solidFill>
            <a:prstDash val="solid"/>
            <a:round/>
            <a:headEnd type="none" w="med" len="med"/>
            <a:tailEnd type="none" w="med" len="med"/>
          </a:ln>
        </p:spPr>
      </p:cxnSp>
      <p:cxnSp>
        <p:nvCxnSpPr>
          <p:cNvPr id="303" name="Google Shape;303;g126c086a7ca_0_331"/>
          <p:cNvCxnSpPr/>
          <p:nvPr/>
        </p:nvCxnSpPr>
        <p:spPr>
          <a:xfrm>
            <a:off x="2087225" y="4828725"/>
            <a:ext cx="8311500" cy="0"/>
          </a:xfrm>
          <a:prstGeom prst="straightConnector1">
            <a:avLst/>
          </a:prstGeom>
          <a:noFill/>
          <a:ln w="38100" cap="flat" cmpd="sng">
            <a:solidFill>
              <a:srgbClr val="EBEBEB"/>
            </a:solidFill>
            <a:prstDash val="solid"/>
            <a:round/>
            <a:headEnd type="none" w="med" len="med"/>
            <a:tailEnd type="none" w="med" len="med"/>
          </a:ln>
        </p:spPr>
      </p:cxnSp>
      <p:cxnSp>
        <p:nvCxnSpPr>
          <p:cNvPr id="304" name="Google Shape;304;g126c086a7ca_0_331"/>
          <p:cNvCxnSpPr/>
          <p:nvPr/>
        </p:nvCxnSpPr>
        <p:spPr>
          <a:xfrm>
            <a:off x="2104575" y="5440800"/>
            <a:ext cx="8311500" cy="0"/>
          </a:xfrm>
          <a:prstGeom prst="straightConnector1">
            <a:avLst/>
          </a:prstGeom>
          <a:noFill/>
          <a:ln w="38100" cap="flat" cmpd="sng">
            <a:solidFill>
              <a:srgbClr val="EBEBEB"/>
            </a:solidFill>
            <a:prstDash val="solid"/>
            <a:round/>
            <a:headEnd type="none" w="med" len="med"/>
            <a:tailEnd type="none" w="med" len="med"/>
          </a:ln>
        </p:spPr>
      </p:cxnSp>
      <p:cxnSp>
        <p:nvCxnSpPr>
          <p:cNvPr id="305" name="Google Shape;305;g126c086a7ca_0_331"/>
          <p:cNvCxnSpPr/>
          <p:nvPr/>
        </p:nvCxnSpPr>
        <p:spPr>
          <a:xfrm>
            <a:off x="2104575" y="6036613"/>
            <a:ext cx="8311500" cy="0"/>
          </a:xfrm>
          <a:prstGeom prst="straightConnector1">
            <a:avLst/>
          </a:prstGeom>
          <a:noFill/>
          <a:ln w="38100" cap="flat" cmpd="sng">
            <a:solidFill>
              <a:srgbClr val="EBEBEB"/>
            </a:solidFill>
            <a:prstDash val="solid"/>
            <a:round/>
            <a:headEnd type="none" w="med" len="med"/>
            <a:tailEnd type="none" w="med" len="med"/>
          </a:ln>
        </p:spPr>
      </p:cxnSp>
      <p:sp>
        <p:nvSpPr>
          <p:cNvPr id="306" name="Google Shape;306;g126c086a7ca_0_331"/>
          <p:cNvSpPr/>
          <p:nvPr/>
        </p:nvSpPr>
        <p:spPr>
          <a:xfrm>
            <a:off x="7292825" y="2426800"/>
            <a:ext cx="2087100" cy="3609900"/>
          </a:xfrm>
          <a:prstGeom prst="rect">
            <a:avLst/>
          </a:prstGeom>
          <a:solidFill>
            <a:srgbClr val="92F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g126c086a7ca_0_331"/>
          <p:cNvSpPr/>
          <p:nvPr/>
        </p:nvSpPr>
        <p:spPr>
          <a:xfrm>
            <a:off x="3096850" y="3470425"/>
            <a:ext cx="2087100" cy="2566200"/>
          </a:xfrm>
          <a:prstGeom prst="rect">
            <a:avLst/>
          </a:prstGeom>
          <a:solidFill>
            <a:srgbClr val="92F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g126c086a7ca_0_331"/>
          <p:cNvSpPr txBox="1"/>
          <p:nvPr/>
        </p:nvSpPr>
        <p:spPr>
          <a:xfrm>
            <a:off x="1630825" y="1530975"/>
            <a:ext cx="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EBEBEB"/>
                </a:solidFill>
              </a:rPr>
              <a:t>3.5</a:t>
            </a:r>
            <a:endParaRPr>
              <a:solidFill>
                <a:srgbClr val="EBEBEB"/>
              </a:solidFill>
            </a:endParaRPr>
          </a:p>
        </p:txBody>
      </p:sp>
      <p:sp>
        <p:nvSpPr>
          <p:cNvPr id="309" name="Google Shape;309;g126c086a7ca_0_331"/>
          <p:cNvSpPr txBox="1"/>
          <p:nvPr/>
        </p:nvSpPr>
        <p:spPr>
          <a:xfrm>
            <a:off x="1707025" y="2149263"/>
            <a:ext cx="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EBEBEB"/>
                </a:solidFill>
              </a:rPr>
              <a:t>3</a:t>
            </a:r>
            <a:endParaRPr>
              <a:solidFill>
                <a:srgbClr val="EBEBEB"/>
              </a:solidFill>
            </a:endParaRPr>
          </a:p>
        </p:txBody>
      </p:sp>
      <p:sp>
        <p:nvSpPr>
          <p:cNvPr id="310" name="Google Shape;310;g126c086a7ca_0_331"/>
          <p:cNvSpPr txBox="1"/>
          <p:nvPr/>
        </p:nvSpPr>
        <p:spPr>
          <a:xfrm>
            <a:off x="1626125" y="2767575"/>
            <a:ext cx="46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EBEBEB"/>
                </a:solidFill>
              </a:rPr>
              <a:t>2.5</a:t>
            </a:r>
            <a:endParaRPr>
              <a:solidFill>
                <a:srgbClr val="EBEBEB"/>
              </a:solidFill>
            </a:endParaRPr>
          </a:p>
        </p:txBody>
      </p:sp>
      <p:sp>
        <p:nvSpPr>
          <p:cNvPr id="311" name="Google Shape;311;g126c086a7ca_0_331"/>
          <p:cNvSpPr txBox="1"/>
          <p:nvPr/>
        </p:nvSpPr>
        <p:spPr>
          <a:xfrm>
            <a:off x="1707025" y="3385825"/>
            <a:ext cx="36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EBEBEB"/>
                </a:solidFill>
              </a:rPr>
              <a:t>2</a:t>
            </a:r>
            <a:endParaRPr>
              <a:solidFill>
                <a:srgbClr val="EBEBEB"/>
              </a:solidFill>
            </a:endParaRPr>
          </a:p>
        </p:txBody>
      </p:sp>
      <p:sp>
        <p:nvSpPr>
          <p:cNvPr id="312" name="Google Shape;312;g126c086a7ca_0_331"/>
          <p:cNvSpPr txBox="1"/>
          <p:nvPr/>
        </p:nvSpPr>
        <p:spPr>
          <a:xfrm>
            <a:off x="1588775" y="4019450"/>
            <a:ext cx="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EBEBEB"/>
                </a:solidFill>
              </a:rPr>
              <a:t>1.5</a:t>
            </a:r>
            <a:endParaRPr>
              <a:solidFill>
                <a:srgbClr val="EBEBEB"/>
              </a:solidFill>
            </a:endParaRPr>
          </a:p>
        </p:txBody>
      </p:sp>
      <p:sp>
        <p:nvSpPr>
          <p:cNvPr id="313" name="Google Shape;313;g126c086a7ca_0_331"/>
          <p:cNvSpPr txBox="1"/>
          <p:nvPr/>
        </p:nvSpPr>
        <p:spPr>
          <a:xfrm>
            <a:off x="1705425" y="4653088"/>
            <a:ext cx="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EBEBEB"/>
                </a:solidFill>
              </a:rPr>
              <a:t>1</a:t>
            </a:r>
            <a:endParaRPr>
              <a:solidFill>
                <a:srgbClr val="EBEBEB"/>
              </a:solidFill>
            </a:endParaRPr>
          </a:p>
        </p:txBody>
      </p:sp>
      <p:sp>
        <p:nvSpPr>
          <p:cNvPr id="314" name="Google Shape;314;g126c086a7ca_0_331"/>
          <p:cNvSpPr txBox="1"/>
          <p:nvPr/>
        </p:nvSpPr>
        <p:spPr>
          <a:xfrm>
            <a:off x="1624525" y="5271400"/>
            <a:ext cx="46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EBEBEB"/>
                </a:solidFill>
              </a:rPr>
              <a:t>0.5</a:t>
            </a:r>
            <a:endParaRPr>
              <a:solidFill>
                <a:srgbClr val="EBEBEB"/>
              </a:solidFill>
            </a:endParaRPr>
          </a:p>
        </p:txBody>
      </p:sp>
      <p:sp>
        <p:nvSpPr>
          <p:cNvPr id="315" name="Google Shape;315;g126c086a7ca_0_331"/>
          <p:cNvSpPr txBox="1"/>
          <p:nvPr/>
        </p:nvSpPr>
        <p:spPr>
          <a:xfrm>
            <a:off x="1705425" y="5813450"/>
            <a:ext cx="36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EBEBEB"/>
                </a:solidFill>
              </a:rPr>
              <a:t>0</a:t>
            </a:r>
            <a:endParaRPr>
              <a:solidFill>
                <a:srgbClr val="EBEBEB"/>
              </a:solidFill>
            </a:endParaRPr>
          </a:p>
        </p:txBody>
      </p:sp>
      <p:sp>
        <p:nvSpPr>
          <p:cNvPr id="316" name="Google Shape;316;g126c086a7ca_0_331"/>
          <p:cNvSpPr txBox="1"/>
          <p:nvPr/>
        </p:nvSpPr>
        <p:spPr>
          <a:xfrm>
            <a:off x="3486975" y="6157725"/>
            <a:ext cx="127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EBEBEB"/>
                </a:solidFill>
                <a:latin typeface="Poppins"/>
                <a:ea typeface="Poppins"/>
                <a:cs typeface="Poppins"/>
                <a:sym typeface="Poppins"/>
              </a:rPr>
              <a:t>Test Group</a:t>
            </a:r>
            <a:endParaRPr b="1">
              <a:solidFill>
                <a:srgbClr val="EBEBEB"/>
              </a:solidFill>
              <a:latin typeface="Poppins"/>
              <a:ea typeface="Poppins"/>
              <a:cs typeface="Poppins"/>
              <a:sym typeface="Poppins"/>
            </a:endParaRPr>
          </a:p>
        </p:txBody>
      </p:sp>
      <p:sp>
        <p:nvSpPr>
          <p:cNvPr id="317" name="Google Shape;317;g126c086a7ca_0_331"/>
          <p:cNvSpPr txBox="1"/>
          <p:nvPr/>
        </p:nvSpPr>
        <p:spPr>
          <a:xfrm>
            <a:off x="7631975" y="6118250"/>
            <a:ext cx="186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EBEBEB"/>
                </a:solidFill>
                <a:latin typeface="Poppins"/>
                <a:ea typeface="Poppins"/>
                <a:cs typeface="Poppins"/>
                <a:sym typeface="Poppins"/>
              </a:rPr>
              <a:t>Control Group</a:t>
            </a:r>
            <a:endParaRPr b="1">
              <a:solidFill>
                <a:srgbClr val="EBEBEB"/>
              </a:solidFill>
              <a:latin typeface="Poppins"/>
              <a:ea typeface="Poppins"/>
              <a:cs typeface="Poppins"/>
              <a:sym typeface="Poppins"/>
            </a:endParaRPr>
          </a:p>
        </p:txBody>
      </p:sp>
      <p:sp>
        <p:nvSpPr>
          <p:cNvPr id="318" name="Google Shape;318;g126c086a7ca_0_331"/>
          <p:cNvSpPr txBox="1"/>
          <p:nvPr/>
        </p:nvSpPr>
        <p:spPr>
          <a:xfrm>
            <a:off x="2412750" y="1166075"/>
            <a:ext cx="7366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EBEBEB"/>
                </a:solidFill>
                <a:latin typeface="Poppins"/>
                <a:ea typeface="Poppins"/>
                <a:cs typeface="Poppins"/>
                <a:sym typeface="Poppins"/>
              </a:rPr>
              <a:t>Mean food waste per person in the test group VS. control group (kg) </a:t>
            </a:r>
            <a:endParaRPr sz="1600" b="1">
              <a:solidFill>
                <a:srgbClr val="EBEBEB"/>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Shape 323"/>
        <p:cNvGrpSpPr/>
        <p:nvPr/>
      </p:nvGrpSpPr>
      <p:grpSpPr>
        <a:xfrm>
          <a:off x="0" y="0"/>
          <a:ext cx="0" cy="0"/>
          <a:chOff x="0" y="0"/>
          <a:chExt cx="0" cy="0"/>
        </a:xfrm>
      </p:grpSpPr>
      <p:sp>
        <p:nvSpPr>
          <p:cNvPr id="324" name="Google Shape;324;g126c086a7ca_0_411"/>
          <p:cNvSpPr txBox="1"/>
          <p:nvPr/>
        </p:nvSpPr>
        <p:spPr>
          <a:xfrm>
            <a:off x="2832302" y="3067350"/>
            <a:ext cx="6527400" cy="7233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600"/>
              <a:buFont typeface="Arial"/>
              <a:buNone/>
            </a:pPr>
            <a:r>
              <a:rPr lang="en-US" sz="4100" b="1">
                <a:solidFill>
                  <a:srgbClr val="EBEBEB"/>
                </a:solidFill>
                <a:latin typeface="Poppins"/>
                <a:ea typeface="Poppins"/>
                <a:cs typeface="Poppins"/>
                <a:sym typeface="Poppins"/>
              </a:rPr>
              <a:t>Possibility of solution</a:t>
            </a:r>
            <a:endParaRPr sz="4100" b="1" i="0" u="none" strike="noStrike" cap="none">
              <a:solidFill>
                <a:srgbClr val="EBEBEB"/>
              </a:solidFill>
              <a:latin typeface="Poppins"/>
              <a:ea typeface="Poppins"/>
              <a:cs typeface="Poppins"/>
              <a:sym typeface="Poppins"/>
            </a:endParaRPr>
          </a:p>
        </p:txBody>
      </p:sp>
      <p:pic>
        <p:nvPicPr>
          <p:cNvPr id="325" name="Google Shape;325;g126c086a7ca_0_411"/>
          <p:cNvPicPr preferRelativeResize="0"/>
          <p:nvPr/>
        </p:nvPicPr>
        <p:blipFill rotWithShape="1">
          <a:blip r:embed="rId3">
            <a:alphaModFix/>
          </a:blip>
          <a:srcRect/>
          <a:stretch/>
        </p:blipFill>
        <p:spPr>
          <a:xfrm>
            <a:off x="6036920" y="2969880"/>
            <a:ext cx="36000" cy="216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sp>
        <p:nvSpPr>
          <p:cNvPr id="331" name="Google Shape;331;g126c086a7ca_0_503"/>
          <p:cNvSpPr txBox="1"/>
          <p:nvPr/>
        </p:nvSpPr>
        <p:spPr>
          <a:xfrm>
            <a:off x="544954" y="464400"/>
            <a:ext cx="7448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a:solidFill>
                  <a:srgbClr val="EBEBEB"/>
                </a:solidFill>
                <a:latin typeface="Poppins"/>
                <a:ea typeface="Poppins"/>
                <a:cs typeface="Poppins"/>
                <a:sym typeface="Poppins"/>
              </a:rPr>
              <a:t>Potential solutions</a:t>
            </a:r>
            <a:endParaRPr sz="3600" b="1">
              <a:solidFill>
                <a:srgbClr val="EBEBEB"/>
              </a:solidFill>
              <a:latin typeface="Poppins"/>
              <a:ea typeface="Poppins"/>
              <a:cs typeface="Poppins"/>
              <a:sym typeface="Poppins"/>
            </a:endParaRPr>
          </a:p>
        </p:txBody>
      </p:sp>
      <p:pic>
        <p:nvPicPr>
          <p:cNvPr id="332" name="Google Shape;332;g126c086a7ca_0_503"/>
          <p:cNvPicPr preferRelativeResize="0"/>
          <p:nvPr/>
        </p:nvPicPr>
        <p:blipFill rotWithShape="1">
          <a:blip r:embed="rId3">
            <a:alphaModFix/>
          </a:blip>
          <a:srcRect/>
          <a:stretch/>
        </p:blipFill>
        <p:spPr>
          <a:xfrm>
            <a:off x="6951320" y="1064880"/>
            <a:ext cx="36000" cy="216000"/>
          </a:xfrm>
          <a:prstGeom prst="rect">
            <a:avLst/>
          </a:prstGeom>
          <a:noFill/>
          <a:ln>
            <a:noFill/>
          </a:ln>
        </p:spPr>
      </p:pic>
      <p:sp>
        <p:nvSpPr>
          <p:cNvPr id="333" name="Google Shape;333;g126c086a7ca_0_503"/>
          <p:cNvSpPr txBox="1"/>
          <p:nvPr/>
        </p:nvSpPr>
        <p:spPr>
          <a:xfrm>
            <a:off x="738450" y="3560934"/>
            <a:ext cx="3018000" cy="8865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0"/>
              </a:spcBef>
              <a:spcAft>
                <a:spcPts val="0"/>
              </a:spcAft>
              <a:buNone/>
            </a:pPr>
            <a:r>
              <a:rPr lang="en-US" sz="2400" b="1">
                <a:solidFill>
                  <a:srgbClr val="88FABC"/>
                </a:solidFill>
                <a:latin typeface="Poppins"/>
                <a:ea typeface="Poppins"/>
                <a:cs typeface="Poppins"/>
                <a:sym typeface="Poppins"/>
              </a:rPr>
              <a:t>Intelligent fridges </a:t>
            </a:r>
            <a:endParaRPr sz="2400" b="1">
              <a:solidFill>
                <a:srgbClr val="88FABC"/>
              </a:solidFill>
              <a:latin typeface="Poppins"/>
              <a:ea typeface="Poppins"/>
              <a:cs typeface="Poppins"/>
              <a:sym typeface="Poppins"/>
            </a:endParaRPr>
          </a:p>
          <a:p>
            <a:pPr marL="0" lvl="0" indent="0" algn="ctr" rtl="0">
              <a:lnSpc>
                <a:spcPct val="115000"/>
              </a:lnSpc>
              <a:spcBef>
                <a:spcPts val="0"/>
              </a:spcBef>
              <a:spcAft>
                <a:spcPts val="0"/>
              </a:spcAft>
              <a:buNone/>
            </a:pPr>
            <a:r>
              <a:rPr lang="en-US" sz="2400" b="1">
                <a:solidFill>
                  <a:srgbClr val="88FABC"/>
                </a:solidFill>
                <a:latin typeface="Poppins"/>
                <a:ea typeface="Poppins"/>
                <a:cs typeface="Poppins"/>
                <a:sym typeface="Poppins"/>
              </a:rPr>
              <a:t>and Apps</a:t>
            </a:r>
            <a:endParaRPr sz="2800" b="1">
              <a:solidFill>
                <a:srgbClr val="88FABC"/>
              </a:solidFill>
              <a:latin typeface="Poppins"/>
              <a:ea typeface="Poppins"/>
              <a:cs typeface="Poppins"/>
              <a:sym typeface="Poppins"/>
            </a:endParaRPr>
          </a:p>
        </p:txBody>
      </p:sp>
      <p:sp>
        <p:nvSpPr>
          <p:cNvPr id="334" name="Google Shape;334;g126c086a7ca_0_503"/>
          <p:cNvSpPr txBox="1"/>
          <p:nvPr/>
        </p:nvSpPr>
        <p:spPr>
          <a:xfrm>
            <a:off x="415198" y="4447434"/>
            <a:ext cx="4121700" cy="1200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2000">
                <a:solidFill>
                  <a:srgbClr val="F2F2F2"/>
                </a:solidFill>
                <a:latin typeface="Poppins"/>
                <a:ea typeface="Poppins"/>
                <a:cs typeface="Poppins"/>
                <a:sym typeface="Poppins"/>
              </a:rPr>
              <a:t>-Smart refrigerator--</a:t>
            </a:r>
            <a:r>
              <a:rPr lang="en-US" sz="2000" b="1">
                <a:solidFill>
                  <a:srgbClr val="92FFC8"/>
                </a:solidFill>
                <a:latin typeface="Poppins"/>
                <a:ea typeface="Poppins"/>
                <a:cs typeface="Poppins"/>
                <a:sym typeface="Poppins"/>
              </a:rPr>
              <a:t>ZmartFri</a:t>
            </a:r>
            <a:endParaRPr sz="2000" b="1">
              <a:solidFill>
                <a:srgbClr val="92FFC8"/>
              </a:solidFill>
              <a:latin typeface="Poppins"/>
              <a:ea typeface="Poppins"/>
              <a:cs typeface="Poppins"/>
              <a:sym typeface="Poppins"/>
            </a:endParaRPr>
          </a:p>
          <a:p>
            <a:pPr marL="0" lvl="0" indent="0" algn="just" rtl="0">
              <a:lnSpc>
                <a:spcPct val="115000"/>
              </a:lnSpc>
              <a:spcBef>
                <a:spcPts val="0"/>
              </a:spcBef>
              <a:spcAft>
                <a:spcPts val="0"/>
              </a:spcAft>
              <a:buNone/>
            </a:pPr>
            <a:r>
              <a:rPr lang="en-US" sz="2000">
                <a:solidFill>
                  <a:srgbClr val="F2F2F2"/>
                </a:solidFill>
                <a:latin typeface="Poppins"/>
                <a:ea typeface="Poppins"/>
                <a:cs typeface="Poppins"/>
                <a:sym typeface="Poppins"/>
              </a:rPr>
              <a:t>-</a:t>
            </a:r>
            <a:r>
              <a:rPr lang="en-US" sz="2000">
                <a:solidFill>
                  <a:srgbClr val="92FFC8"/>
                </a:solidFill>
                <a:latin typeface="Poppins"/>
                <a:ea typeface="Poppins"/>
                <a:cs typeface="Poppins"/>
                <a:sym typeface="Poppins"/>
              </a:rPr>
              <a:t>Color Coding </a:t>
            </a:r>
            <a:r>
              <a:rPr lang="en-US" sz="2000">
                <a:solidFill>
                  <a:srgbClr val="F2F2F2"/>
                </a:solidFill>
                <a:latin typeface="Poppins"/>
                <a:ea typeface="Poppins"/>
                <a:cs typeface="Poppins"/>
                <a:sym typeface="Poppins"/>
              </a:rPr>
              <a:t>the fridge</a:t>
            </a:r>
            <a:endParaRPr sz="2000">
              <a:solidFill>
                <a:srgbClr val="F2F2F2"/>
              </a:solidFill>
              <a:latin typeface="Poppins"/>
              <a:ea typeface="Poppins"/>
              <a:cs typeface="Poppins"/>
              <a:sym typeface="Poppins"/>
            </a:endParaRPr>
          </a:p>
          <a:p>
            <a:pPr marL="0" lvl="0" indent="0" algn="just" rtl="0">
              <a:lnSpc>
                <a:spcPct val="115000"/>
              </a:lnSpc>
              <a:spcBef>
                <a:spcPts val="0"/>
              </a:spcBef>
              <a:spcAft>
                <a:spcPts val="0"/>
              </a:spcAft>
              <a:buNone/>
            </a:pPr>
            <a:r>
              <a:rPr lang="en-US" sz="2000">
                <a:solidFill>
                  <a:srgbClr val="F2F2F2"/>
                </a:solidFill>
                <a:latin typeface="Poppins"/>
                <a:ea typeface="Poppins"/>
                <a:cs typeface="Poppins"/>
                <a:sym typeface="Poppins"/>
              </a:rPr>
              <a:t>-</a:t>
            </a:r>
            <a:r>
              <a:rPr lang="en-US" sz="2000" b="1">
                <a:solidFill>
                  <a:srgbClr val="92FFC8"/>
                </a:solidFill>
                <a:latin typeface="Poppins"/>
                <a:ea typeface="Poppins"/>
                <a:cs typeface="Poppins"/>
                <a:sym typeface="Poppins"/>
              </a:rPr>
              <a:t>FridgeCam</a:t>
            </a:r>
            <a:endParaRPr sz="2500">
              <a:solidFill>
                <a:srgbClr val="FFFFFF"/>
              </a:solidFill>
              <a:latin typeface="Poppins"/>
              <a:ea typeface="Poppins"/>
              <a:cs typeface="Poppins"/>
              <a:sym typeface="Poppins"/>
            </a:endParaRPr>
          </a:p>
        </p:txBody>
      </p:sp>
      <p:pic>
        <p:nvPicPr>
          <p:cNvPr id="335" name="Google Shape;335;g126c086a7ca_0_503"/>
          <p:cNvPicPr preferRelativeResize="0"/>
          <p:nvPr/>
        </p:nvPicPr>
        <p:blipFill>
          <a:blip r:embed="rId4">
            <a:alphaModFix/>
          </a:blip>
          <a:stretch>
            <a:fillRect/>
          </a:stretch>
        </p:blipFill>
        <p:spPr>
          <a:xfrm>
            <a:off x="662249" y="1509471"/>
            <a:ext cx="1951050" cy="1951050"/>
          </a:xfrm>
          <a:prstGeom prst="rect">
            <a:avLst/>
          </a:prstGeom>
          <a:noFill/>
          <a:ln>
            <a:noFill/>
          </a:ln>
        </p:spPr>
      </p:pic>
      <p:pic>
        <p:nvPicPr>
          <p:cNvPr id="336" name="Google Shape;336;g126c086a7ca_0_503"/>
          <p:cNvPicPr preferRelativeResize="0"/>
          <p:nvPr/>
        </p:nvPicPr>
        <p:blipFill>
          <a:blip r:embed="rId5">
            <a:alphaModFix/>
          </a:blip>
          <a:stretch>
            <a:fillRect/>
          </a:stretch>
        </p:blipFill>
        <p:spPr>
          <a:xfrm>
            <a:off x="1937125" y="1851400"/>
            <a:ext cx="1876800" cy="1876800"/>
          </a:xfrm>
          <a:prstGeom prst="rect">
            <a:avLst/>
          </a:prstGeom>
          <a:noFill/>
          <a:ln>
            <a:noFill/>
          </a:ln>
        </p:spPr>
      </p:pic>
      <p:pic>
        <p:nvPicPr>
          <p:cNvPr id="337" name="Google Shape;337;g126c086a7ca_0_503"/>
          <p:cNvPicPr preferRelativeResize="0"/>
          <p:nvPr/>
        </p:nvPicPr>
        <p:blipFill>
          <a:blip r:embed="rId6">
            <a:alphaModFix/>
          </a:blip>
          <a:stretch>
            <a:fillRect/>
          </a:stretch>
        </p:blipFill>
        <p:spPr>
          <a:xfrm>
            <a:off x="9689770" y="215613"/>
            <a:ext cx="2057400" cy="1914525"/>
          </a:xfrm>
          <a:prstGeom prst="rect">
            <a:avLst/>
          </a:prstGeom>
          <a:noFill/>
          <a:ln>
            <a:noFill/>
          </a:ln>
        </p:spPr>
      </p:pic>
      <p:sp>
        <p:nvSpPr>
          <p:cNvPr id="338" name="Google Shape;338;g126c086a7ca_0_503"/>
          <p:cNvSpPr txBox="1"/>
          <p:nvPr/>
        </p:nvSpPr>
        <p:spPr>
          <a:xfrm>
            <a:off x="4976975" y="1445538"/>
            <a:ext cx="4365000" cy="4617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None/>
            </a:pPr>
            <a:r>
              <a:rPr lang="en-US" sz="2400" b="1">
                <a:solidFill>
                  <a:srgbClr val="88FABC"/>
                </a:solidFill>
                <a:latin typeface="Poppins"/>
                <a:ea typeface="Poppins"/>
                <a:cs typeface="Poppins"/>
                <a:sym typeface="Poppins"/>
              </a:rPr>
              <a:t>Packaging and containers</a:t>
            </a:r>
            <a:endParaRPr sz="2400" b="1">
              <a:solidFill>
                <a:srgbClr val="88FABC"/>
              </a:solidFill>
              <a:latin typeface="Poppins"/>
              <a:ea typeface="Poppins"/>
              <a:cs typeface="Poppins"/>
              <a:sym typeface="Poppins"/>
            </a:endParaRPr>
          </a:p>
        </p:txBody>
      </p:sp>
      <p:sp>
        <p:nvSpPr>
          <p:cNvPr id="339" name="Google Shape;339;g126c086a7ca_0_503"/>
          <p:cNvSpPr txBox="1"/>
          <p:nvPr/>
        </p:nvSpPr>
        <p:spPr>
          <a:xfrm>
            <a:off x="4902375" y="2000650"/>
            <a:ext cx="8136600" cy="120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F2F2F2"/>
                </a:solidFill>
                <a:latin typeface="Poppins"/>
                <a:ea typeface="Poppins"/>
                <a:cs typeface="Poppins"/>
                <a:sym typeface="Poppins"/>
              </a:rPr>
              <a:t>-Different </a:t>
            </a:r>
            <a:r>
              <a:rPr lang="en-US" sz="2000">
                <a:solidFill>
                  <a:srgbClr val="92FFC8"/>
                </a:solidFill>
                <a:latin typeface="Poppins"/>
                <a:ea typeface="Poppins"/>
                <a:cs typeface="Poppins"/>
                <a:sym typeface="Poppins"/>
              </a:rPr>
              <a:t>packaging technologies</a:t>
            </a:r>
            <a:r>
              <a:rPr lang="en-US" sz="2000">
                <a:solidFill>
                  <a:srgbClr val="F2F2F2"/>
                </a:solidFill>
                <a:latin typeface="Poppins"/>
                <a:ea typeface="Poppins"/>
                <a:cs typeface="Poppins"/>
                <a:sym typeface="Poppins"/>
              </a:rPr>
              <a:t>: multilayer barrier packaging, Modified atmosphere packaging, edible coatings.et.</a:t>
            </a:r>
            <a:endParaRPr sz="2000">
              <a:solidFill>
                <a:srgbClr val="F2F2F2"/>
              </a:solidFill>
              <a:latin typeface="Poppins"/>
              <a:ea typeface="Poppins"/>
              <a:cs typeface="Poppins"/>
              <a:sym typeface="Poppins"/>
            </a:endParaRPr>
          </a:p>
        </p:txBody>
      </p:sp>
      <p:sp>
        <p:nvSpPr>
          <p:cNvPr id="340" name="Google Shape;340;g126c086a7ca_0_503"/>
          <p:cNvSpPr txBox="1"/>
          <p:nvPr/>
        </p:nvSpPr>
        <p:spPr>
          <a:xfrm>
            <a:off x="4902375" y="3121600"/>
            <a:ext cx="68448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F2F2F2"/>
                </a:solidFill>
                <a:latin typeface="Poppins"/>
                <a:ea typeface="Poppins"/>
                <a:cs typeface="Poppins"/>
                <a:sym typeface="Poppins"/>
              </a:rPr>
              <a:t>-</a:t>
            </a:r>
            <a:r>
              <a:rPr lang="en-US" sz="2000">
                <a:solidFill>
                  <a:srgbClr val="92FFC8"/>
                </a:solidFill>
                <a:latin typeface="Poppins"/>
                <a:ea typeface="Poppins"/>
                <a:cs typeface="Poppins"/>
                <a:sym typeface="Poppins"/>
              </a:rPr>
              <a:t>Bio-reactive</a:t>
            </a:r>
            <a:r>
              <a:rPr lang="en-US" sz="2000">
                <a:solidFill>
                  <a:srgbClr val="F2F2F2"/>
                </a:solidFill>
                <a:latin typeface="Poppins"/>
                <a:ea typeface="Poppins"/>
                <a:cs typeface="Poppins"/>
                <a:sym typeface="Poppins"/>
              </a:rPr>
              <a:t> food expiry label—</a:t>
            </a:r>
            <a:r>
              <a:rPr lang="en-US" sz="2000" b="1">
                <a:solidFill>
                  <a:srgbClr val="92FFC8"/>
                </a:solidFill>
                <a:latin typeface="Poppins"/>
                <a:ea typeface="Poppins"/>
                <a:cs typeface="Poppins"/>
                <a:sym typeface="Poppins"/>
              </a:rPr>
              <a:t>Bump Mark</a:t>
            </a:r>
            <a:endParaRPr sz="2000">
              <a:solidFill>
                <a:srgbClr val="F2F2F2"/>
              </a:solidFill>
              <a:latin typeface="Poppins"/>
              <a:ea typeface="Poppins"/>
              <a:cs typeface="Poppins"/>
              <a:sym typeface="Poppins"/>
            </a:endParaRPr>
          </a:p>
        </p:txBody>
      </p:sp>
      <p:sp>
        <p:nvSpPr>
          <p:cNvPr id="341" name="Google Shape;341;g126c086a7ca_0_503"/>
          <p:cNvSpPr txBox="1"/>
          <p:nvPr/>
        </p:nvSpPr>
        <p:spPr>
          <a:xfrm>
            <a:off x="4902375" y="4989700"/>
            <a:ext cx="68448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F2F2F2"/>
                </a:solidFill>
                <a:latin typeface="Poppins"/>
                <a:ea typeface="Poppins"/>
                <a:cs typeface="Poppins"/>
                <a:sym typeface="Poppins"/>
              </a:rPr>
              <a:t>-Changing </a:t>
            </a:r>
            <a:r>
              <a:rPr lang="en-US" sz="2000">
                <a:solidFill>
                  <a:srgbClr val="92FFC8"/>
                </a:solidFill>
                <a:latin typeface="Poppins"/>
                <a:ea typeface="Poppins"/>
                <a:cs typeface="Poppins"/>
                <a:sym typeface="Poppins"/>
              </a:rPr>
              <a:t>Plate size</a:t>
            </a:r>
            <a:endParaRPr sz="2000">
              <a:solidFill>
                <a:srgbClr val="F2F2F2"/>
              </a:solidFill>
              <a:latin typeface="Poppins"/>
              <a:ea typeface="Poppins"/>
              <a:cs typeface="Poppins"/>
              <a:sym typeface="Poppins"/>
            </a:endParaRPr>
          </a:p>
        </p:txBody>
      </p:sp>
      <p:pic>
        <p:nvPicPr>
          <p:cNvPr id="342" name="Google Shape;342;g126c086a7ca_0_503"/>
          <p:cNvPicPr preferRelativeResize="0"/>
          <p:nvPr/>
        </p:nvPicPr>
        <p:blipFill>
          <a:blip r:embed="rId7">
            <a:alphaModFix/>
          </a:blip>
          <a:stretch>
            <a:fillRect/>
          </a:stretch>
        </p:blipFill>
        <p:spPr>
          <a:xfrm>
            <a:off x="7482650" y="5086338"/>
            <a:ext cx="1575651" cy="1575651"/>
          </a:xfrm>
          <a:prstGeom prst="rect">
            <a:avLst/>
          </a:prstGeom>
          <a:noFill/>
          <a:ln>
            <a:noFill/>
          </a:ln>
        </p:spPr>
      </p:pic>
      <p:pic>
        <p:nvPicPr>
          <p:cNvPr id="343" name="Google Shape;343;g126c086a7ca_0_503"/>
          <p:cNvPicPr preferRelativeResize="0"/>
          <p:nvPr/>
        </p:nvPicPr>
        <p:blipFill rotWithShape="1">
          <a:blip r:embed="rId8">
            <a:alphaModFix/>
          </a:blip>
          <a:srcRect l="288" t="23199" r="288" b="19953"/>
          <a:stretch/>
        </p:blipFill>
        <p:spPr>
          <a:xfrm>
            <a:off x="4902375" y="3613250"/>
            <a:ext cx="4524451" cy="1376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Shape 348"/>
        <p:cNvGrpSpPr/>
        <p:nvPr/>
      </p:nvGrpSpPr>
      <p:grpSpPr>
        <a:xfrm>
          <a:off x="0" y="0"/>
          <a:ext cx="0" cy="0"/>
          <a:chOff x="0" y="0"/>
          <a:chExt cx="0" cy="0"/>
        </a:xfrm>
      </p:grpSpPr>
      <p:sp>
        <p:nvSpPr>
          <p:cNvPr id="349" name="Google Shape;349;g126c086a7ca_0_427"/>
          <p:cNvSpPr txBox="1"/>
          <p:nvPr/>
        </p:nvSpPr>
        <p:spPr>
          <a:xfrm>
            <a:off x="2832302" y="3067350"/>
            <a:ext cx="6527400" cy="7233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600"/>
              <a:buFont typeface="Arial"/>
              <a:buNone/>
            </a:pPr>
            <a:r>
              <a:rPr lang="en-US" sz="4100" b="1">
                <a:solidFill>
                  <a:srgbClr val="EBEBEB"/>
                </a:solidFill>
                <a:latin typeface="Poppins"/>
                <a:ea typeface="Poppins"/>
                <a:cs typeface="Poppins"/>
                <a:sym typeface="Poppins"/>
              </a:rPr>
              <a:t>Thanks for listening！</a:t>
            </a:r>
            <a:endParaRPr sz="4100" b="1">
              <a:solidFill>
                <a:srgbClr val="EBEBEB"/>
              </a:solidFill>
              <a:latin typeface="Poppins"/>
              <a:ea typeface="Poppins"/>
              <a:cs typeface="Poppins"/>
              <a:sym typeface="Poppins"/>
            </a:endParaRPr>
          </a:p>
        </p:txBody>
      </p:sp>
      <p:pic>
        <p:nvPicPr>
          <p:cNvPr id="350" name="Google Shape;350;g126c086a7ca_0_427"/>
          <p:cNvPicPr preferRelativeResize="0"/>
          <p:nvPr/>
        </p:nvPicPr>
        <p:blipFill rotWithShape="1">
          <a:blip r:embed="rId3">
            <a:alphaModFix/>
          </a:blip>
          <a:srcRect/>
          <a:stretch/>
        </p:blipFill>
        <p:spPr>
          <a:xfrm>
            <a:off x="6036920" y="2969880"/>
            <a:ext cx="36000" cy="216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Shape 354"/>
        <p:cNvGrpSpPr/>
        <p:nvPr/>
      </p:nvGrpSpPr>
      <p:grpSpPr>
        <a:xfrm>
          <a:off x="0" y="0"/>
          <a:ext cx="0" cy="0"/>
          <a:chOff x="0" y="0"/>
          <a:chExt cx="0" cy="0"/>
        </a:xfrm>
      </p:grpSpPr>
      <p:pic>
        <p:nvPicPr>
          <p:cNvPr id="355" name="Google Shape;355;g127c7ca98e6_0_0"/>
          <p:cNvPicPr preferRelativeResize="0"/>
          <p:nvPr/>
        </p:nvPicPr>
        <p:blipFill rotWithShape="1">
          <a:blip r:embed="rId3">
            <a:alphaModFix/>
          </a:blip>
          <a:srcRect/>
          <a:stretch/>
        </p:blipFill>
        <p:spPr>
          <a:xfrm>
            <a:off x="395719" y="5456032"/>
            <a:ext cx="790044" cy="790044"/>
          </a:xfrm>
          <a:prstGeom prst="rect">
            <a:avLst/>
          </a:prstGeom>
          <a:noFill/>
          <a:ln>
            <a:noFill/>
          </a:ln>
          <a:effectLst>
            <a:reflection stA="30000" endPos="30000" dist="5000" dir="5400000" fadeDir="5400012" sy="-100000" algn="bl" rotWithShape="0"/>
          </a:effectLst>
        </p:spPr>
      </p:pic>
      <p:pic>
        <p:nvPicPr>
          <p:cNvPr id="356" name="Google Shape;356;g127c7ca98e6_0_0"/>
          <p:cNvPicPr preferRelativeResize="0"/>
          <p:nvPr/>
        </p:nvPicPr>
        <p:blipFill rotWithShape="1">
          <a:blip r:embed="rId4">
            <a:alphaModFix/>
          </a:blip>
          <a:srcRect/>
          <a:stretch/>
        </p:blipFill>
        <p:spPr>
          <a:xfrm>
            <a:off x="1663200" y="615315"/>
            <a:ext cx="2600400" cy="5627400"/>
          </a:xfrm>
          <a:prstGeom prst="roundRect">
            <a:avLst>
              <a:gd name="adj" fmla="val 8594"/>
            </a:avLst>
          </a:prstGeom>
          <a:solidFill>
            <a:srgbClr val="ECECEC"/>
          </a:solidFill>
          <a:ln>
            <a:noFill/>
          </a:ln>
          <a:effectLst>
            <a:reflection stA="38000" endPos="28000" dist="5000" dir="5400000" fadeDir="5400012" sy="-100000" algn="bl" rotWithShape="0"/>
          </a:effectLst>
        </p:spPr>
      </p:pic>
      <p:sp>
        <p:nvSpPr>
          <p:cNvPr id="357" name="Google Shape;357;g127c7ca98e6_0_0"/>
          <p:cNvSpPr txBox="1"/>
          <p:nvPr/>
        </p:nvSpPr>
        <p:spPr>
          <a:xfrm>
            <a:off x="4700398" y="921345"/>
            <a:ext cx="69804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2F2F2"/>
                </a:solidFill>
                <a:latin typeface="Quattrocento Sans"/>
                <a:ea typeface="Quattrocento Sans"/>
                <a:cs typeface="Quattrocento Sans"/>
                <a:sym typeface="Quattrocento Sans"/>
              </a:rPr>
              <a:t>According to the color coding of the refrigerator, we divide the food into </a:t>
            </a:r>
            <a:r>
              <a:rPr lang="en-US" sz="2400" b="1">
                <a:solidFill>
                  <a:srgbClr val="92FFC8"/>
                </a:solidFill>
                <a:latin typeface="Quattrocento Sans"/>
                <a:ea typeface="Quattrocento Sans"/>
                <a:cs typeface="Quattrocento Sans"/>
                <a:sym typeface="Quattrocento Sans"/>
              </a:rPr>
              <a:t>seven</a:t>
            </a:r>
            <a:r>
              <a:rPr lang="en-US" sz="2400">
                <a:solidFill>
                  <a:srgbClr val="F2F2F2"/>
                </a:solidFill>
                <a:latin typeface="Quattrocento Sans"/>
                <a:ea typeface="Quattrocento Sans"/>
                <a:cs typeface="Quattrocento Sans"/>
                <a:sym typeface="Quattrocento Sans"/>
              </a:rPr>
              <a:t> categories</a:t>
            </a:r>
            <a:endParaRPr sz="2400" b="1">
              <a:solidFill>
                <a:srgbClr val="92FFC8"/>
              </a:solidFill>
              <a:latin typeface="Quattrocento Sans"/>
              <a:ea typeface="Quattrocento Sans"/>
              <a:cs typeface="Quattrocento Sans"/>
              <a:sym typeface="Quattrocento Sans"/>
            </a:endParaRPr>
          </a:p>
        </p:txBody>
      </p:sp>
      <p:sp>
        <p:nvSpPr>
          <p:cNvPr id="358" name="Google Shape;358;g127c7ca98e6_0_0"/>
          <p:cNvSpPr txBox="1"/>
          <p:nvPr/>
        </p:nvSpPr>
        <p:spPr>
          <a:xfrm>
            <a:off x="5663959" y="2250204"/>
            <a:ext cx="1228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2F2F2"/>
                </a:solidFill>
                <a:latin typeface="Quattrocento Sans"/>
                <a:ea typeface="Quattrocento Sans"/>
                <a:cs typeface="Quattrocento Sans"/>
                <a:sym typeface="Quattrocento Sans"/>
              </a:rPr>
              <a:t>Drinks</a:t>
            </a:r>
            <a:endParaRPr sz="2400" b="1">
              <a:solidFill>
                <a:srgbClr val="F2F2F2"/>
              </a:solidFill>
              <a:latin typeface="Quattrocento Sans"/>
              <a:ea typeface="Quattrocento Sans"/>
              <a:cs typeface="Quattrocento Sans"/>
              <a:sym typeface="Quattrocento Sans"/>
            </a:endParaRPr>
          </a:p>
        </p:txBody>
      </p:sp>
      <p:sp>
        <p:nvSpPr>
          <p:cNvPr id="359" name="Google Shape;359;g127c7ca98e6_0_0"/>
          <p:cNvSpPr txBox="1"/>
          <p:nvPr/>
        </p:nvSpPr>
        <p:spPr>
          <a:xfrm>
            <a:off x="9576621" y="2644705"/>
            <a:ext cx="2104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2F2F2"/>
                </a:solidFill>
                <a:latin typeface="Quattrocento Sans"/>
                <a:ea typeface="Quattrocento Sans"/>
                <a:cs typeface="Quattrocento Sans"/>
                <a:sym typeface="Quattrocento Sans"/>
              </a:rPr>
              <a:t>Leftovers</a:t>
            </a:r>
            <a:endParaRPr sz="2400" b="1">
              <a:solidFill>
                <a:srgbClr val="F2F2F2"/>
              </a:solidFill>
              <a:latin typeface="Quattrocento Sans"/>
              <a:ea typeface="Quattrocento Sans"/>
              <a:cs typeface="Quattrocento Sans"/>
              <a:sym typeface="Quattrocento Sans"/>
            </a:endParaRPr>
          </a:p>
        </p:txBody>
      </p:sp>
      <p:sp>
        <p:nvSpPr>
          <p:cNvPr id="360" name="Google Shape;360;g127c7ca98e6_0_0"/>
          <p:cNvSpPr txBox="1"/>
          <p:nvPr/>
        </p:nvSpPr>
        <p:spPr>
          <a:xfrm>
            <a:off x="5663959" y="3276079"/>
            <a:ext cx="2104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2F2F2"/>
                </a:solidFill>
                <a:latin typeface="Quattrocento Sans"/>
                <a:ea typeface="Quattrocento Sans"/>
                <a:cs typeface="Quattrocento Sans"/>
                <a:sym typeface="Quattrocento Sans"/>
              </a:rPr>
              <a:t>Condiments</a:t>
            </a:r>
            <a:endParaRPr sz="2400" b="1">
              <a:solidFill>
                <a:srgbClr val="F2F2F2"/>
              </a:solidFill>
              <a:latin typeface="Quattrocento Sans"/>
              <a:ea typeface="Quattrocento Sans"/>
              <a:cs typeface="Quattrocento Sans"/>
              <a:sym typeface="Quattrocento Sans"/>
            </a:endParaRPr>
          </a:p>
        </p:txBody>
      </p:sp>
      <p:sp>
        <p:nvSpPr>
          <p:cNvPr id="361" name="Google Shape;361;g127c7ca98e6_0_0"/>
          <p:cNvSpPr txBox="1"/>
          <p:nvPr/>
        </p:nvSpPr>
        <p:spPr>
          <a:xfrm>
            <a:off x="9576621" y="3774722"/>
            <a:ext cx="2104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2F2F2"/>
                </a:solidFill>
                <a:latin typeface="Quattrocento Sans"/>
                <a:ea typeface="Quattrocento Sans"/>
                <a:cs typeface="Quattrocento Sans"/>
                <a:sym typeface="Quattrocento Sans"/>
              </a:rPr>
              <a:t>Pet food</a:t>
            </a:r>
            <a:endParaRPr/>
          </a:p>
        </p:txBody>
      </p:sp>
      <p:sp>
        <p:nvSpPr>
          <p:cNvPr id="362" name="Google Shape;362;g127c7ca98e6_0_0"/>
          <p:cNvSpPr txBox="1"/>
          <p:nvPr/>
        </p:nvSpPr>
        <p:spPr>
          <a:xfrm>
            <a:off x="9576621" y="4904739"/>
            <a:ext cx="2104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2F2F2"/>
                </a:solidFill>
                <a:latin typeface="Quattrocento Sans"/>
                <a:ea typeface="Quattrocento Sans"/>
                <a:cs typeface="Quattrocento Sans"/>
                <a:sym typeface="Quattrocento Sans"/>
              </a:rPr>
              <a:t>Dairy</a:t>
            </a:r>
            <a:endParaRPr sz="2400" b="1">
              <a:solidFill>
                <a:srgbClr val="F2F2F2"/>
              </a:solidFill>
              <a:latin typeface="Quattrocento Sans"/>
              <a:ea typeface="Quattrocento Sans"/>
              <a:cs typeface="Quattrocento Sans"/>
              <a:sym typeface="Quattrocento Sans"/>
            </a:endParaRPr>
          </a:p>
        </p:txBody>
      </p:sp>
      <p:sp>
        <p:nvSpPr>
          <p:cNvPr id="363" name="Google Shape;363;g127c7ca98e6_0_0"/>
          <p:cNvSpPr txBox="1"/>
          <p:nvPr/>
        </p:nvSpPr>
        <p:spPr>
          <a:xfrm>
            <a:off x="5663959" y="4368554"/>
            <a:ext cx="2541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2F2F2"/>
                </a:solidFill>
                <a:latin typeface="Quattrocento Sans"/>
                <a:ea typeface="Quattrocento Sans"/>
                <a:cs typeface="Quattrocento Sans"/>
                <a:sym typeface="Quattrocento Sans"/>
              </a:rPr>
              <a:t>Meat Products</a:t>
            </a:r>
            <a:endParaRPr sz="2400" b="1">
              <a:solidFill>
                <a:srgbClr val="F2F2F2"/>
              </a:solidFill>
              <a:latin typeface="Quattrocento Sans"/>
              <a:ea typeface="Quattrocento Sans"/>
              <a:cs typeface="Quattrocento Sans"/>
              <a:sym typeface="Quattrocento Sans"/>
            </a:endParaRPr>
          </a:p>
        </p:txBody>
      </p:sp>
      <p:sp>
        <p:nvSpPr>
          <p:cNvPr id="364" name="Google Shape;364;g127c7ca98e6_0_0"/>
          <p:cNvSpPr txBox="1"/>
          <p:nvPr/>
        </p:nvSpPr>
        <p:spPr>
          <a:xfrm>
            <a:off x="5663959" y="5467212"/>
            <a:ext cx="2104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2F2F2"/>
                </a:solidFill>
                <a:latin typeface="Quattrocento Sans"/>
                <a:ea typeface="Quattrocento Sans"/>
                <a:cs typeface="Quattrocento Sans"/>
                <a:sym typeface="Quattrocento Sans"/>
              </a:rPr>
              <a:t>Produce</a:t>
            </a:r>
            <a:endParaRPr sz="2400" b="1">
              <a:solidFill>
                <a:srgbClr val="F2F2F2"/>
              </a:solidFill>
              <a:latin typeface="Quattrocento Sans"/>
              <a:ea typeface="Quattrocento Sans"/>
              <a:cs typeface="Quattrocento Sans"/>
              <a:sym typeface="Quattrocento Sans"/>
            </a:endParaRPr>
          </a:p>
        </p:txBody>
      </p:sp>
      <p:sp>
        <p:nvSpPr>
          <p:cNvPr id="365" name="Google Shape;365;g127c7ca98e6_0_0"/>
          <p:cNvSpPr/>
          <p:nvPr/>
        </p:nvSpPr>
        <p:spPr>
          <a:xfrm>
            <a:off x="4876800" y="2141357"/>
            <a:ext cx="705600" cy="7056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66" name="Google Shape;366;g127c7ca98e6_0_0"/>
          <p:cNvPicPr preferRelativeResize="0"/>
          <p:nvPr/>
        </p:nvPicPr>
        <p:blipFill rotWithShape="1">
          <a:blip r:embed="rId5">
            <a:alphaModFix/>
          </a:blip>
          <a:srcRect/>
          <a:stretch/>
        </p:blipFill>
        <p:spPr>
          <a:xfrm>
            <a:off x="4177020" y="1982577"/>
            <a:ext cx="2396924" cy="1003009"/>
          </a:xfrm>
          <a:prstGeom prst="rect">
            <a:avLst/>
          </a:prstGeom>
          <a:noFill/>
          <a:ln>
            <a:noFill/>
          </a:ln>
        </p:spPr>
      </p:pic>
      <p:sp>
        <p:nvSpPr>
          <p:cNvPr id="367" name="Google Shape;367;g127c7ca98e6_0_0"/>
          <p:cNvSpPr/>
          <p:nvPr/>
        </p:nvSpPr>
        <p:spPr>
          <a:xfrm>
            <a:off x="4876800" y="3158717"/>
            <a:ext cx="705600" cy="7056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8" name="Google Shape;368;g127c7ca98e6_0_0"/>
          <p:cNvSpPr/>
          <p:nvPr/>
        </p:nvSpPr>
        <p:spPr>
          <a:xfrm>
            <a:off x="4876800" y="4252908"/>
            <a:ext cx="705600" cy="7056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9" name="Google Shape;369;g127c7ca98e6_0_0"/>
          <p:cNvSpPr/>
          <p:nvPr/>
        </p:nvSpPr>
        <p:spPr>
          <a:xfrm>
            <a:off x="4876800" y="5345227"/>
            <a:ext cx="705600" cy="7056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0" name="Google Shape;370;g127c7ca98e6_0_0"/>
          <p:cNvSpPr/>
          <p:nvPr/>
        </p:nvSpPr>
        <p:spPr>
          <a:xfrm>
            <a:off x="8734944" y="2566521"/>
            <a:ext cx="705600" cy="7056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1" name="Google Shape;371;g127c7ca98e6_0_0"/>
          <p:cNvSpPr/>
          <p:nvPr/>
        </p:nvSpPr>
        <p:spPr>
          <a:xfrm>
            <a:off x="8734944" y="3662918"/>
            <a:ext cx="705600" cy="7056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2" name="Google Shape;372;g127c7ca98e6_0_0"/>
          <p:cNvSpPr/>
          <p:nvPr/>
        </p:nvSpPr>
        <p:spPr>
          <a:xfrm>
            <a:off x="8734944" y="4761576"/>
            <a:ext cx="705600" cy="7056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73" name="Google Shape;373;g127c7ca98e6_0_0"/>
          <p:cNvPicPr preferRelativeResize="0"/>
          <p:nvPr/>
        </p:nvPicPr>
        <p:blipFill rotWithShape="1">
          <a:blip r:embed="rId6">
            <a:alphaModFix/>
          </a:blip>
          <a:srcRect/>
          <a:stretch/>
        </p:blipFill>
        <p:spPr>
          <a:xfrm>
            <a:off x="4847011" y="3091443"/>
            <a:ext cx="690738" cy="832645"/>
          </a:xfrm>
          <a:prstGeom prst="rect">
            <a:avLst/>
          </a:prstGeom>
          <a:noFill/>
          <a:ln>
            <a:noFill/>
          </a:ln>
        </p:spPr>
      </p:pic>
      <p:pic>
        <p:nvPicPr>
          <p:cNvPr id="374" name="Google Shape;374;g127c7ca98e6_0_0"/>
          <p:cNvPicPr preferRelativeResize="0"/>
          <p:nvPr/>
        </p:nvPicPr>
        <p:blipFill rotWithShape="1">
          <a:blip r:embed="rId7">
            <a:alphaModFix/>
          </a:blip>
          <a:srcRect/>
          <a:stretch/>
        </p:blipFill>
        <p:spPr>
          <a:xfrm>
            <a:off x="8705448" y="2682373"/>
            <a:ext cx="767691" cy="461665"/>
          </a:xfrm>
          <a:prstGeom prst="rect">
            <a:avLst/>
          </a:prstGeom>
          <a:noFill/>
          <a:ln>
            <a:noFill/>
          </a:ln>
        </p:spPr>
      </p:pic>
      <p:pic>
        <p:nvPicPr>
          <p:cNvPr id="375" name="Google Shape;375;g127c7ca98e6_0_0"/>
          <p:cNvPicPr preferRelativeResize="0"/>
          <p:nvPr/>
        </p:nvPicPr>
        <p:blipFill rotWithShape="1">
          <a:blip r:embed="rId8">
            <a:alphaModFix/>
          </a:blip>
          <a:srcRect/>
          <a:stretch/>
        </p:blipFill>
        <p:spPr>
          <a:xfrm>
            <a:off x="8703614" y="3808140"/>
            <a:ext cx="765291" cy="428248"/>
          </a:xfrm>
          <a:prstGeom prst="rect">
            <a:avLst/>
          </a:prstGeom>
          <a:noFill/>
          <a:ln>
            <a:noFill/>
          </a:ln>
        </p:spPr>
      </p:pic>
      <p:pic>
        <p:nvPicPr>
          <p:cNvPr id="376" name="Google Shape;376;g127c7ca98e6_0_0"/>
          <p:cNvPicPr preferRelativeResize="0"/>
          <p:nvPr/>
        </p:nvPicPr>
        <p:blipFill rotWithShape="1">
          <a:blip r:embed="rId9">
            <a:alphaModFix/>
          </a:blip>
          <a:srcRect/>
          <a:stretch/>
        </p:blipFill>
        <p:spPr>
          <a:xfrm>
            <a:off x="4847011" y="5513929"/>
            <a:ext cx="790045" cy="407557"/>
          </a:xfrm>
          <a:prstGeom prst="rect">
            <a:avLst/>
          </a:prstGeom>
          <a:noFill/>
          <a:ln>
            <a:noFill/>
          </a:ln>
        </p:spPr>
      </p:pic>
      <p:pic>
        <p:nvPicPr>
          <p:cNvPr id="377" name="Google Shape;377;g127c7ca98e6_0_0"/>
          <p:cNvPicPr preferRelativeResize="0"/>
          <p:nvPr/>
        </p:nvPicPr>
        <p:blipFill rotWithShape="1">
          <a:blip r:embed="rId10">
            <a:alphaModFix/>
          </a:blip>
          <a:srcRect/>
          <a:stretch/>
        </p:blipFill>
        <p:spPr>
          <a:xfrm>
            <a:off x="4876800" y="4417624"/>
            <a:ext cx="691734" cy="393022"/>
          </a:xfrm>
          <a:prstGeom prst="rect">
            <a:avLst/>
          </a:prstGeom>
          <a:noFill/>
          <a:ln>
            <a:noFill/>
          </a:ln>
        </p:spPr>
      </p:pic>
      <p:pic>
        <p:nvPicPr>
          <p:cNvPr id="378" name="Google Shape;378;g127c7ca98e6_0_0"/>
          <p:cNvPicPr preferRelativeResize="0"/>
          <p:nvPr/>
        </p:nvPicPr>
        <p:blipFill rotWithShape="1">
          <a:blip r:embed="rId11">
            <a:alphaModFix/>
          </a:blip>
          <a:srcRect/>
          <a:stretch/>
        </p:blipFill>
        <p:spPr>
          <a:xfrm>
            <a:off x="8734944" y="4841443"/>
            <a:ext cx="758872" cy="5642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Shape 383"/>
        <p:cNvGrpSpPr/>
        <p:nvPr/>
      </p:nvGrpSpPr>
      <p:grpSpPr>
        <a:xfrm>
          <a:off x="0" y="0"/>
          <a:ext cx="0" cy="0"/>
          <a:chOff x="0" y="0"/>
          <a:chExt cx="0" cy="0"/>
        </a:xfrm>
      </p:grpSpPr>
      <p:pic>
        <p:nvPicPr>
          <p:cNvPr id="384" name="Google Shape;384;g126c086a7ca_0_400"/>
          <p:cNvPicPr preferRelativeResize="0"/>
          <p:nvPr/>
        </p:nvPicPr>
        <p:blipFill rotWithShape="1">
          <a:blip r:embed="rId3">
            <a:alphaModFix/>
          </a:blip>
          <a:srcRect t="1870" b="-1870"/>
          <a:stretch/>
        </p:blipFill>
        <p:spPr>
          <a:xfrm>
            <a:off x="1801700" y="1004325"/>
            <a:ext cx="2313425" cy="5090175"/>
          </a:xfrm>
          <a:prstGeom prst="rect">
            <a:avLst/>
          </a:prstGeom>
          <a:noFill/>
          <a:ln>
            <a:noFill/>
          </a:ln>
          <a:effectLst>
            <a:reflection stA="9000" endPos="30000" fadeDir="5400012" sy="-100000" algn="bl" rotWithShape="0"/>
          </a:effectLst>
        </p:spPr>
      </p:pic>
      <p:pic>
        <p:nvPicPr>
          <p:cNvPr id="385" name="Google Shape;385;g126c086a7ca_0_400"/>
          <p:cNvPicPr preferRelativeResize="0"/>
          <p:nvPr/>
        </p:nvPicPr>
        <p:blipFill>
          <a:blip r:embed="rId4">
            <a:alphaModFix/>
          </a:blip>
          <a:stretch>
            <a:fillRect/>
          </a:stretch>
        </p:blipFill>
        <p:spPr>
          <a:xfrm>
            <a:off x="5281850" y="1004325"/>
            <a:ext cx="2313432" cy="5001768"/>
          </a:xfrm>
          <a:prstGeom prst="rect">
            <a:avLst/>
          </a:prstGeom>
          <a:noFill/>
          <a:ln>
            <a:noFill/>
          </a:ln>
          <a:effectLst>
            <a:reflection stA="10000" endPos="30000" dist="38100" dir="5400000" fadeDir="5400012" sy="-100000" algn="bl" rotWithShape="0"/>
          </a:effectLst>
        </p:spPr>
      </p:pic>
      <p:pic>
        <p:nvPicPr>
          <p:cNvPr id="386" name="Google Shape;386;g126c086a7ca_0_400"/>
          <p:cNvPicPr preferRelativeResize="0"/>
          <p:nvPr/>
        </p:nvPicPr>
        <p:blipFill>
          <a:blip r:embed="rId5">
            <a:alphaModFix/>
          </a:blip>
          <a:stretch>
            <a:fillRect/>
          </a:stretch>
        </p:blipFill>
        <p:spPr>
          <a:xfrm>
            <a:off x="8685800" y="1002125"/>
            <a:ext cx="2313432" cy="5001768"/>
          </a:xfrm>
          <a:prstGeom prst="rect">
            <a:avLst/>
          </a:prstGeom>
          <a:noFill/>
          <a:ln>
            <a:noFill/>
          </a:ln>
          <a:effectLst>
            <a:reflection stA="14000" endPos="15000" dist="38100" dir="5400000" fadeDir="5400012" sy="-100000" algn="bl" rotWithShape="0"/>
          </a:effectLst>
        </p:spPr>
      </p:pic>
      <p:pic>
        <p:nvPicPr>
          <p:cNvPr id="387" name="Google Shape;387;g126c086a7ca_0_400"/>
          <p:cNvPicPr preferRelativeResize="0"/>
          <p:nvPr/>
        </p:nvPicPr>
        <p:blipFill rotWithShape="1">
          <a:blip r:embed="rId6">
            <a:alphaModFix/>
          </a:blip>
          <a:srcRect/>
          <a:stretch/>
        </p:blipFill>
        <p:spPr>
          <a:xfrm>
            <a:off x="5714795" y="2969880"/>
            <a:ext cx="36000" cy="216000"/>
          </a:xfrm>
          <a:prstGeom prst="rect">
            <a:avLst/>
          </a:prstGeom>
          <a:noFill/>
          <a:ln>
            <a:noFill/>
          </a:ln>
        </p:spPr>
      </p:pic>
      <p:pic>
        <p:nvPicPr>
          <p:cNvPr id="388" name="Google Shape;388;g126c086a7ca_0_400"/>
          <p:cNvPicPr preferRelativeResize="0"/>
          <p:nvPr/>
        </p:nvPicPr>
        <p:blipFill>
          <a:blip r:embed="rId7">
            <a:alphaModFix/>
          </a:blip>
          <a:stretch>
            <a:fillRect/>
          </a:stretch>
        </p:blipFill>
        <p:spPr>
          <a:xfrm>
            <a:off x="8117913" y="1002137"/>
            <a:ext cx="2313275" cy="5006135"/>
          </a:xfrm>
          <a:prstGeom prst="rect">
            <a:avLst/>
          </a:prstGeom>
          <a:noFill/>
          <a:ln>
            <a:noFill/>
          </a:ln>
          <a:effectLst>
            <a:outerShdw blurRad="285750" dist="95250" dir="3180000" algn="bl" rotWithShape="0">
              <a:srgbClr val="000000">
                <a:alpha val="39000"/>
              </a:srgbClr>
            </a:outerShdw>
            <a:reflection stA="40000" endPos="20000" dist="47625" dir="5400000" fadeDir="5400012" sy="-100000" algn="bl" rotWithShape="0"/>
          </a:effectLst>
        </p:spPr>
      </p:pic>
      <p:pic>
        <p:nvPicPr>
          <p:cNvPr id="389" name="Google Shape;389;g126c086a7ca_0_400"/>
          <p:cNvPicPr preferRelativeResize="0"/>
          <p:nvPr/>
        </p:nvPicPr>
        <p:blipFill>
          <a:blip r:embed="rId8">
            <a:alphaModFix/>
          </a:blip>
          <a:stretch>
            <a:fillRect/>
          </a:stretch>
        </p:blipFill>
        <p:spPr>
          <a:xfrm>
            <a:off x="4617312" y="1002125"/>
            <a:ext cx="2313275" cy="5006178"/>
          </a:xfrm>
          <a:prstGeom prst="rect">
            <a:avLst/>
          </a:prstGeom>
          <a:noFill/>
          <a:ln>
            <a:noFill/>
          </a:ln>
          <a:effectLst>
            <a:outerShdw blurRad="271463" dist="95250" dir="3120000" algn="bl" rotWithShape="0">
              <a:srgbClr val="000000">
                <a:alpha val="49000"/>
              </a:srgbClr>
            </a:outerShdw>
            <a:reflection stA="40000" endPos="20000" dist="47625" dir="5400000" fadeDir="5400012" sy="-100000" algn="bl" rotWithShape="0"/>
          </a:effectLst>
        </p:spPr>
      </p:pic>
      <p:pic>
        <p:nvPicPr>
          <p:cNvPr id="390" name="Google Shape;390;g126c086a7ca_0_400"/>
          <p:cNvPicPr preferRelativeResize="0"/>
          <p:nvPr/>
        </p:nvPicPr>
        <p:blipFill>
          <a:blip r:embed="rId9">
            <a:alphaModFix/>
          </a:blip>
          <a:stretch>
            <a:fillRect/>
          </a:stretch>
        </p:blipFill>
        <p:spPr>
          <a:xfrm>
            <a:off x="1192763" y="1004329"/>
            <a:ext cx="2313432" cy="5001768"/>
          </a:xfrm>
          <a:prstGeom prst="rect">
            <a:avLst/>
          </a:prstGeom>
          <a:noFill/>
          <a:ln>
            <a:noFill/>
          </a:ln>
          <a:effectLst>
            <a:outerShdw blurRad="214313" dist="200025" dir="3300000" algn="bl" rotWithShape="0">
              <a:srgbClr val="000000">
                <a:alpha val="40000"/>
              </a:srgbClr>
            </a:outerShdw>
            <a:reflection stA="40000" endPos="20000" dist="38100" dir="5400000" fadeDir="5400012" sy="-100000" algn="bl" rotWithShape="0"/>
          </a:effectLst>
        </p:spPr>
      </p:pic>
      <p:pic>
        <p:nvPicPr>
          <p:cNvPr id="391" name="Google Shape;391;g126c086a7ca_0_400"/>
          <p:cNvPicPr preferRelativeResize="0"/>
          <p:nvPr/>
        </p:nvPicPr>
        <p:blipFill>
          <a:blip r:embed="rId10">
            <a:alphaModFix/>
          </a:blip>
          <a:stretch>
            <a:fillRect/>
          </a:stretch>
        </p:blipFill>
        <p:spPr>
          <a:xfrm>
            <a:off x="215200" y="5270100"/>
            <a:ext cx="809999" cy="809999"/>
          </a:xfrm>
          <a:prstGeom prst="rect">
            <a:avLst/>
          </a:prstGeom>
          <a:noFill/>
          <a:ln>
            <a:noFill/>
          </a:ln>
          <a:effectLst>
            <a:reflection stA="46000" endPos="47000" dist="9525" dir="5400000" fadeDir="5400012"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A247B4-CEC0-4F24-8458-B79813BEF4BF}"/>
              </a:ext>
            </a:extLst>
          </p:cNvPr>
          <p:cNvSpPr>
            <a:spLocks noGrp="1"/>
          </p:cNvSpPr>
          <p:nvPr>
            <p:ph type="title"/>
          </p:nvPr>
        </p:nvSpPr>
        <p:spPr/>
        <p:txBody>
          <a:bodyPr/>
          <a:lstStyle/>
          <a:p>
            <a:endParaRPr lang="en-GB"/>
          </a:p>
        </p:txBody>
      </p:sp>
      <p:sp>
        <p:nvSpPr>
          <p:cNvPr id="3" name="Platshållare för text 2">
            <a:extLst>
              <a:ext uri="{FF2B5EF4-FFF2-40B4-BE49-F238E27FC236}">
                <a16:creationId xmlns:a16="http://schemas.microsoft.com/office/drawing/2014/main" id="{530475BA-90D0-407E-96C5-88659182063F}"/>
              </a:ext>
            </a:extLst>
          </p:cNvPr>
          <p:cNvSpPr>
            <a:spLocks noGrp="1"/>
          </p:cNvSpPr>
          <p:nvPr>
            <p:ph type="body" idx="1"/>
          </p:nvPr>
        </p:nvSpPr>
        <p:spPr/>
        <p:txBody>
          <a:bodyPr/>
          <a:lstStyle/>
          <a:p>
            <a:endParaRPr lang="en-GB"/>
          </a:p>
        </p:txBody>
      </p:sp>
      <p:pic>
        <p:nvPicPr>
          <p:cNvPr id="5" name="Bildobjekt 4" descr="En bild som visar bord&#10;&#10;Automatiskt genererad beskrivning">
            <a:extLst>
              <a:ext uri="{FF2B5EF4-FFF2-40B4-BE49-F238E27FC236}">
                <a16:creationId xmlns:a16="http://schemas.microsoft.com/office/drawing/2014/main" id="{F5ACF99B-C3B7-4261-98FC-F4492AE46ED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826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Shape 146"/>
        <p:cNvGrpSpPr/>
        <p:nvPr/>
      </p:nvGrpSpPr>
      <p:grpSpPr>
        <a:xfrm>
          <a:off x="0" y="0"/>
          <a:ext cx="0" cy="0"/>
          <a:chOff x="0" y="0"/>
          <a:chExt cx="0" cy="0"/>
        </a:xfrm>
      </p:grpSpPr>
      <p:sp>
        <p:nvSpPr>
          <p:cNvPr id="147" name="Google Shape;147;p2"/>
          <p:cNvSpPr txBox="1"/>
          <p:nvPr/>
        </p:nvSpPr>
        <p:spPr>
          <a:xfrm>
            <a:off x="1064975" y="1352900"/>
            <a:ext cx="3663300" cy="163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US" sz="5000" b="1" i="0" u="none" strike="noStrike" cap="none">
                <a:solidFill>
                  <a:srgbClr val="EBEBEB"/>
                </a:solidFill>
                <a:latin typeface="Poppins"/>
                <a:ea typeface="Poppins"/>
                <a:cs typeface="Poppins"/>
                <a:sym typeface="Poppins"/>
              </a:rPr>
              <a:t>Today’s </a:t>
            </a:r>
            <a:endParaRPr sz="14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5000"/>
              <a:buFont typeface="Arial"/>
              <a:buNone/>
            </a:pPr>
            <a:r>
              <a:rPr lang="en-US" sz="5000" b="1" i="0" u="none" strike="noStrike" cap="none">
                <a:solidFill>
                  <a:srgbClr val="EBEBEB"/>
                </a:solidFill>
                <a:latin typeface="Poppins"/>
                <a:ea typeface="Poppins"/>
                <a:cs typeface="Poppins"/>
                <a:sym typeface="Poppins"/>
              </a:rPr>
              <a:t>Agenda</a:t>
            </a:r>
            <a:endParaRPr sz="5000" b="1" i="0" u="none" strike="noStrike" cap="none">
              <a:solidFill>
                <a:srgbClr val="EBEBEB"/>
              </a:solidFill>
              <a:latin typeface="Poppins"/>
              <a:ea typeface="Poppins"/>
              <a:cs typeface="Poppins"/>
              <a:sym typeface="Poppins"/>
            </a:endParaRPr>
          </a:p>
        </p:txBody>
      </p:sp>
      <p:sp>
        <p:nvSpPr>
          <p:cNvPr id="148" name="Google Shape;148;p2"/>
          <p:cNvSpPr txBox="1"/>
          <p:nvPr/>
        </p:nvSpPr>
        <p:spPr>
          <a:xfrm>
            <a:off x="6167579" y="1558902"/>
            <a:ext cx="4858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EBEBEB"/>
                </a:solidFill>
                <a:latin typeface="Poppins"/>
                <a:ea typeface="Poppins"/>
                <a:cs typeface="Poppins"/>
                <a:sym typeface="Poppins"/>
              </a:rPr>
              <a:t>Project Background</a:t>
            </a:r>
            <a:endParaRPr sz="3600" b="1" i="0" u="none" strike="noStrike" cap="none">
              <a:solidFill>
                <a:srgbClr val="EBEBEB"/>
              </a:solidFill>
              <a:latin typeface="Poppins"/>
              <a:ea typeface="Poppins"/>
              <a:cs typeface="Poppins"/>
              <a:sym typeface="Poppins"/>
            </a:endParaRPr>
          </a:p>
        </p:txBody>
      </p:sp>
      <p:sp>
        <p:nvSpPr>
          <p:cNvPr id="149" name="Google Shape;149;p2"/>
          <p:cNvSpPr txBox="1"/>
          <p:nvPr/>
        </p:nvSpPr>
        <p:spPr>
          <a:xfrm>
            <a:off x="6167578" y="3072062"/>
            <a:ext cx="4858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EBEBEB"/>
                </a:solidFill>
                <a:latin typeface="Poppins"/>
                <a:ea typeface="Poppins"/>
                <a:cs typeface="Poppins"/>
                <a:sym typeface="Poppins"/>
              </a:rPr>
              <a:t>Our Study</a:t>
            </a:r>
            <a:endParaRPr sz="3600" b="1" i="0" u="none" strike="noStrike" cap="none">
              <a:solidFill>
                <a:srgbClr val="EBEBEB"/>
              </a:solidFill>
              <a:latin typeface="Poppins"/>
              <a:ea typeface="Poppins"/>
              <a:cs typeface="Poppins"/>
              <a:sym typeface="Poppins"/>
            </a:endParaRPr>
          </a:p>
        </p:txBody>
      </p:sp>
      <p:cxnSp>
        <p:nvCxnSpPr>
          <p:cNvPr id="150" name="Google Shape;150;p2"/>
          <p:cNvCxnSpPr/>
          <p:nvPr/>
        </p:nvCxnSpPr>
        <p:spPr>
          <a:xfrm>
            <a:off x="5140960" y="1320800"/>
            <a:ext cx="0" cy="4226560"/>
          </a:xfrm>
          <a:prstGeom prst="straightConnector1">
            <a:avLst/>
          </a:prstGeom>
          <a:noFill/>
          <a:ln w="38100" cap="flat" cmpd="sng">
            <a:solidFill>
              <a:srgbClr val="88FABC"/>
            </a:solidFill>
            <a:prstDash val="solid"/>
            <a:miter lim="800000"/>
            <a:headEnd type="none" w="sm" len="sm"/>
            <a:tailEnd type="none" w="sm" len="sm"/>
          </a:ln>
        </p:spPr>
      </p:cxnSp>
      <p:sp>
        <p:nvSpPr>
          <p:cNvPr id="151" name="Google Shape;151;p2"/>
          <p:cNvSpPr txBox="1"/>
          <p:nvPr/>
        </p:nvSpPr>
        <p:spPr>
          <a:xfrm>
            <a:off x="6167574" y="4575250"/>
            <a:ext cx="5881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a:solidFill>
                  <a:srgbClr val="EBEBEB"/>
                </a:solidFill>
                <a:latin typeface="Poppins"/>
                <a:ea typeface="Poppins"/>
                <a:cs typeface="Poppins"/>
                <a:sym typeface="Poppins"/>
              </a:rPr>
              <a:t>Possibility of solution</a:t>
            </a:r>
            <a:endParaRPr sz="3600" b="1" i="0" u="none" strike="noStrike" cap="none">
              <a:solidFill>
                <a:srgbClr val="EBEBEB"/>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Shape 155"/>
        <p:cNvGrpSpPr/>
        <p:nvPr/>
      </p:nvGrpSpPr>
      <p:grpSpPr>
        <a:xfrm>
          <a:off x="0" y="0"/>
          <a:ext cx="0" cy="0"/>
          <a:chOff x="0" y="0"/>
          <a:chExt cx="0" cy="0"/>
        </a:xfrm>
      </p:grpSpPr>
      <p:sp>
        <p:nvSpPr>
          <p:cNvPr id="156" name="Google Shape;156;p3"/>
          <p:cNvSpPr txBox="1"/>
          <p:nvPr/>
        </p:nvSpPr>
        <p:spPr>
          <a:xfrm>
            <a:off x="544943" y="464393"/>
            <a:ext cx="4858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EBEBEB"/>
                </a:solidFill>
                <a:latin typeface="Poppins"/>
                <a:ea typeface="Poppins"/>
                <a:cs typeface="Poppins"/>
                <a:sym typeface="Poppins"/>
              </a:rPr>
              <a:t>Project Background</a:t>
            </a:r>
            <a:endParaRPr sz="3600" b="1" i="0" u="none" strike="noStrike" cap="none">
              <a:solidFill>
                <a:srgbClr val="EBEBEB"/>
              </a:solidFill>
              <a:latin typeface="Poppins"/>
              <a:ea typeface="Poppins"/>
              <a:cs typeface="Poppins"/>
              <a:sym typeface="Poppins"/>
            </a:endParaRPr>
          </a:p>
        </p:txBody>
      </p:sp>
      <p:sp>
        <p:nvSpPr>
          <p:cNvPr id="157" name="Google Shape;157;p3"/>
          <p:cNvSpPr txBox="1"/>
          <p:nvPr/>
        </p:nvSpPr>
        <p:spPr>
          <a:xfrm>
            <a:off x="4468220" y="4812119"/>
            <a:ext cx="3816900" cy="430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a:solidFill>
                  <a:srgbClr val="EBEBEB"/>
                </a:solidFill>
                <a:latin typeface="Poppins"/>
                <a:ea typeface="Poppins"/>
                <a:cs typeface="Poppins"/>
                <a:sym typeface="Poppins"/>
              </a:rPr>
              <a:t>Food wasted per </a:t>
            </a:r>
            <a:r>
              <a:rPr lang="en-US" sz="2200" b="1" i="0" u="none" strike="noStrike" cap="none">
                <a:solidFill>
                  <a:srgbClr val="EBEBEB"/>
                </a:solidFill>
                <a:latin typeface="Poppins"/>
                <a:ea typeface="Poppins"/>
                <a:cs typeface="Poppins"/>
                <a:sym typeface="Poppins"/>
              </a:rPr>
              <a:t>capita</a:t>
            </a:r>
            <a:endParaRPr sz="2200" b="1" i="0" u="none" strike="noStrike" cap="none">
              <a:solidFill>
                <a:srgbClr val="EBEBEB"/>
              </a:solidFill>
              <a:latin typeface="Poppins"/>
              <a:ea typeface="Poppins"/>
              <a:cs typeface="Poppins"/>
              <a:sym typeface="Poppins"/>
            </a:endParaRPr>
          </a:p>
        </p:txBody>
      </p:sp>
      <p:sp>
        <p:nvSpPr>
          <p:cNvPr id="158" name="Google Shape;158;p3"/>
          <p:cNvSpPr txBox="1"/>
          <p:nvPr/>
        </p:nvSpPr>
        <p:spPr>
          <a:xfrm>
            <a:off x="6305796" y="3745155"/>
            <a:ext cx="169285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88FABC"/>
                </a:solidFill>
                <a:latin typeface="Poppins"/>
                <a:ea typeface="Poppins"/>
                <a:cs typeface="Poppins"/>
                <a:sym typeface="Poppins"/>
              </a:rPr>
              <a:t>77kg</a:t>
            </a:r>
            <a:endParaRPr sz="4000" b="0" i="0" u="none" strike="noStrike" cap="none">
              <a:solidFill>
                <a:srgbClr val="88FABC"/>
              </a:solidFill>
              <a:latin typeface="Poppins"/>
              <a:ea typeface="Poppins"/>
              <a:cs typeface="Poppins"/>
              <a:sym typeface="Poppins"/>
            </a:endParaRPr>
          </a:p>
        </p:txBody>
      </p:sp>
      <p:pic>
        <p:nvPicPr>
          <p:cNvPr id="159" name="Google Shape;159;p3"/>
          <p:cNvPicPr preferRelativeResize="0"/>
          <p:nvPr/>
        </p:nvPicPr>
        <p:blipFill rotWithShape="1">
          <a:blip r:embed="rId3">
            <a:alphaModFix/>
          </a:blip>
          <a:srcRect/>
          <a:stretch/>
        </p:blipFill>
        <p:spPr>
          <a:xfrm rot="436470">
            <a:off x="4954930" y="1875773"/>
            <a:ext cx="1119219" cy="2518243"/>
          </a:xfrm>
          <a:prstGeom prst="rect">
            <a:avLst/>
          </a:prstGeom>
          <a:noFill/>
          <a:ln>
            <a:noFill/>
          </a:ln>
        </p:spPr>
      </p:pic>
      <p:pic>
        <p:nvPicPr>
          <p:cNvPr id="160" name="Google Shape;160;p3" descr="男人"/>
          <p:cNvPicPr preferRelativeResize="0"/>
          <p:nvPr/>
        </p:nvPicPr>
        <p:blipFill rotWithShape="1">
          <a:blip r:embed="rId4">
            <a:alphaModFix/>
          </a:blip>
          <a:srcRect/>
          <a:stretch/>
        </p:blipFill>
        <p:spPr>
          <a:xfrm>
            <a:off x="4999132" y="2406660"/>
            <a:ext cx="2020475" cy="2044680"/>
          </a:xfrm>
          <a:prstGeom prst="rect">
            <a:avLst/>
          </a:prstGeom>
          <a:noFill/>
          <a:ln>
            <a:noFill/>
          </a:ln>
        </p:spPr>
      </p:pic>
      <p:sp>
        <p:nvSpPr>
          <p:cNvPr id="161" name="Google Shape;161;p3"/>
          <p:cNvSpPr txBox="1"/>
          <p:nvPr/>
        </p:nvSpPr>
        <p:spPr>
          <a:xfrm>
            <a:off x="8632706" y="4711220"/>
            <a:ext cx="33447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EBEBEB"/>
                </a:solidFill>
                <a:latin typeface="Poppins"/>
                <a:ea typeface="Poppins"/>
                <a:cs typeface="Poppins"/>
                <a:sym typeface="Poppins"/>
              </a:rPr>
              <a:t>Households account </a:t>
            </a:r>
            <a:r>
              <a:rPr lang="en-US" sz="2200" b="0" i="0" u="none" strike="noStrike" cap="none">
                <a:solidFill>
                  <a:srgbClr val="EBEBEB"/>
                </a:solidFill>
                <a:latin typeface="Poppins"/>
                <a:ea typeface="Poppins"/>
                <a:cs typeface="Poppins"/>
                <a:sym typeface="Poppins"/>
              </a:rPr>
              <a:t>for a majority of the food wasted </a:t>
            </a:r>
            <a:endParaRPr sz="2200" b="0" i="0" u="none" strike="noStrike" cap="none">
              <a:solidFill>
                <a:srgbClr val="EBEBEB"/>
              </a:solidFill>
              <a:latin typeface="Poppins"/>
              <a:ea typeface="Poppins"/>
              <a:cs typeface="Poppins"/>
              <a:sym typeface="Poppins"/>
            </a:endParaRPr>
          </a:p>
        </p:txBody>
      </p:sp>
      <p:pic>
        <p:nvPicPr>
          <p:cNvPr id="162" name="Google Shape;162;p3" descr="房子"/>
          <p:cNvPicPr preferRelativeResize="0"/>
          <p:nvPr/>
        </p:nvPicPr>
        <p:blipFill rotWithShape="1">
          <a:blip r:embed="rId5">
            <a:alphaModFix/>
          </a:blip>
          <a:srcRect l="9404" t="-1228" r="39305" b="1226"/>
          <a:stretch/>
        </p:blipFill>
        <p:spPr>
          <a:xfrm>
            <a:off x="9063305" y="2262956"/>
            <a:ext cx="950771" cy="1853756"/>
          </a:xfrm>
          <a:prstGeom prst="rect">
            <a:avLst/>
          </a:prstGeom>
          <a:noFill/>
          <a:ln>
            <a:noFill/>
          </a:ln>
        </p:spPr>
      </p:pic>
      <p:sp>
        <p:nvSpPr>
          <p:cNvPr id="163" name="Google Shape;163;p3"/>
          <p:cNvSpPr/>
          <p:nvPr/>
        </p:nvSpPr>
        <p:spPr>
          <a:xfrm>
            <a:off x="8936599" y="2027091"/>
            <a:ext cx="2409700" cy="2409700"/>
          </a:xfrm>
          <a:prstGeom prst="pie">
            <a:avLst>
              <a:gd name="adj1" fmla="val 16175068"/>
              <a:gd name="adj2" fmla="val 5408759"/>
            </a:avLst>
          </a:prstGeom>
          <a:solidFill>
            <a:srgbClr val="88FABC"/>
          </a:solidFill>
          <a:ln w="12700" cap="flat" cmpd="sng">
            <a:solidFill>
              <a:srgbClr val="EBEB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4" name="Google Shape;164;p3"/>
          <p:cNvSpPr txBox="1"/>
          <p:nvPr/>
        </p:nvSpPr>
        <p:spPr>
          <a:xfrm>
            <a:off x="10249551" y="2984825"/>
            <a:ext cx="1189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rgbClr val="141414"/>
                </a:solidFill>
                <a:latin typeface="Poppins"/>
                <a:ea typeface="Poppins"/>
                <a:cs typeface="Poppins"/>
                <a:sym typeface="Poppins"/>
              </a:rPr>
              <a:t>61</a:t>
            </a:r>
            <a:r>
              <a:rPr lang="en-US" sz="2800" b="1" i="0" u="none" strike="noStrike" cap="none">
                <a:solidFill>
                  <a:srgbClr val="141414"/>
                </a:solidFill>
                <a:latin typeface="Poppins"/>
                <a:ea typeface="Poppins"/>
                <a:cs typeface="Poppins"/>
                <a:sym typeface="Poppins"/>
              </a:rPr>
              <a:t>%</a:t>
            </a:r>
            <a:endParaRPr sz="2800" b="0" i="0" u="none" strike="noStrike" cap="none">
              <a:solidFill>
                <a:srgbClr val="141414"/>
              </a:solidFill>
              <a:latin typeface="Poppins"/>
              <a:ea typeface="Poppins"/>
              <a:cs typeface="Poppins"/>
              <a:sym typeface="Poppins"/>
            </a:endParaRPr>
          </a:p>
        </p:txBody>
      </p:sp>
      <p:sp>
        <p:nvSpPr>
          <p:cNvPr id="165" name="Google Shape;165;p3"/>
          <p:cNvSpPr txBox="1"/>
          <p:nvPr/>
        </p:nvSpPr>
        <p:spPr>
          <a:xfrm>
            <a:off x="1137445" y="4720214"/>
            <a:ext cx="22209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EBEBEB"/>
                </a:solidFill>
                <a:latin typeface="Poppins"/>
                <a:ea typeface="Poppins"/>
                <a:cs typeface="Poppins"/>
                <a:sym typeface="Poppins"/>
              </a:rPr>
              <a:t>If food waste were a </a:t>
            </a:r>
            <a:r>
              <a:rPr lang="en-US" sz="2200" b="1" i="0" u="none" strike="noStrike" cap="none">
                <a:solidFill>
                  <a:srgbClr val="EBEBEB"/>
                </a:solidFill>
                <a:latin typeface="Poppins"/>
                <a:ea typeface="Poppins"/>
                <a:cs typeface="Poppins"/>
                <a:sym typeface="Poppins"/>
              </a:rPr>
              <a:t>nation</a:t>
            </a:r>
            <a:endParaRPr sz="2200" b="1" i="0" u="none" strike="noStrike" cap="none">
              <a:solidFill>
                <a:srgbClr val="EBEBEB"/>
              </a:solidFill>
              <a:latin typeface="Poppins"/>
              <a:ea typeface="Poppins"/>
              <a:cs typeface="Poppins"/>
              <a:sym typeface="Poppins"/>
            </a:endParaRPr>
          </a:p>
        </p:txBody>
      </p:sp>
      <p:grpSp>
        <p:nvGrpSpPr>
          <p:cNvPr id="166" name="Google Shape;166;p3"/>
          <p:cNvGrpSpPr/>
          <p:nvPr/>
        </p:nvGrpSpPr>
        <p:grpSpPr>
          <a:xfrm>
            <a:off x="1156137" y="2388187"/>
            <a:ext cx="2319074" cy="1900237"/>
            <a:chOff x="8957187" y="2032666"/>
            <a:chExt cx="2438400" cy="1998012"/>
          </a:xfrm>
        </p:grpSpPr>
        <p:sp>
          <p:nvSpPr>
            <p:cNvPr id="167" name="Google Shape;167;p3"/>
            <p:cNvSpPr/>
            <p:nvPr/>
          </p:nvSpPr>
          <p:spPr>
            <a:xfrm>
              <a:off x="9193160" y="2398146"/>
              <a:ext cx="540768" cy="1625414"/>
            </a:xfrm>
            <a:prstGeom prst="rect">
              <a:avLst/>
            </a:prstGeom>
            <a:solidFill>
              <a:srgbClr val="0957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68" name="Google Shape;168;p3"/>
            <p:cNvCxnSpPr/>
            <p:nvPr/>
          </p:nvCxnSpPr>
          <p:spPr>
            <a:xfrm rot="10800000">
              <a:off x="8967019" y="2032666"/>
              <a:ext cx="0" cy="1990894"/>
            </a:xfrm>
            <a:prstGeom prst="straightConnector1">
              <a:avLst/>
            </a:prstGeom>
            <a:noFill/>
            <a:ln w="53975" cap="flat" cmpd="sng">
              <a:solidFill>
                <a:srgbClr val="4F4F4F"/>
              </a:solidFill>
              <a:prstDash val="solid"/>
              <a:miter lim="800000"/>
              <a:headEnd type="none" w="sm" len="sm"/>
              <a:tailEnd type="triangle" w="med" len="med"/>
            </a:ln>
          </p:spPr>
        </p:cxnSp>
        <p:sp>
          <p:nvSpPr>
            <p:cNvPr id="169" name="Google Shape;169;p3"/>
            <p:cNvSpPr/>
            <p:nvPr/>
          </p:nvSpPr>
          <p:spPr>
            <a:xfrm>
              <a:off x="9868496" y="2834439"/>
              <a:ext cx="540768" cy="1196239"/>
            </a:xfrm>
            <a:prstGeom prst="rect">
              <a:avLst/>
            </a:prstGeom>
            <a:solidFill>
              <a:srgbClr val="0957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0" name="Google Shape;170;p3"/>
            <p:cNvSpPr/>
            <p:nvPr/>
          </p:nvSpPr>
          <p:spPr>
            <a:xfrm>
              <a:off x="10543832" y="3051560"/>
              <a:ext cx="540768" cy="979118"/>
            </a:xfrm>
            <a:prstGeom prst="rect">
              <a:avLst/>
            </a:prstGeom>
            <a:solidFill>
              <a:srgbClr val="88FA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71" name="Google Shape;171;p3"/>
            <p:cNvCxnSpPr/>
            <p:nvPr/>
          </p:nvCxnSpPr>
          <p:spPr>
            <a:xfrm>
              <a:off x="8957187" y="4023560"/>
              <a:ext cx="2438400" cy="0"/>
            </a:xfrm>
            <a:prstGeom prst="straightConnector1">
              <a:avLst/>
            </a:prstGeom>
            <a:noFill/>
            <a:ln w="53975" cap="flat" cmpd="sng">
              <a:solidFill>
                <a:srgbClr val="4F4F4F"/>
              </a:solidFill>
              <a:prstDash val="solid"/>
              <a:miter lim="800000"/>
              <a:headEnd type="none" w="sm" len="sm"/>
              <a:tailEnd type="triangle" w="med" len="med"/>
            </a:ln>
          </p:spPr>
        </p:cxnSp>
      </p:grpSp>
      <p:sp>
        <p:nvSpPr>
          <p:cNvPr id="172" name="Google Shape;172;p3"/>
          <p:cNvSpPr txBox="1"/>
          <p:nvPr/>
        </p:nvSpPr>
        <p:spPr>
          <a:xfrm>
            <a:off x="2569061" y="2971109"/>
            <a:ext cx="810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88FABC"/>
                </a:solidFill>
                <a:latin typeface="Poppins"/>
                <a:ea typeface="Poppins"/>
                <a:cs typeface="Poppins"/>
                <a:sym typeface="Poppins"/>
              </a:rPr>
              <a:t>NO.3</a:t>
            </a:r>
            <a:endParaRPr sz="1800" b="0" i="0" u="none" strike="noStrike" cap="none">
              <a:solidFill>
                <a:srgbClr val="88FABC"/>
              </a:solidFill>
              <a:latin typeface="Poppins"/>
              <a:ea typeface="Poppins"/>
              <a:cs typeface="Poppins"/>
              <a:sym typeface="Poppins"/>
            </a:endParaRPr>
          </a:p>
        </p:txBody>
      </p:sp>
      <p:sp>
        <p:nvSpPr>
          <p:cNvPr id="173" name="Google Shape;173;p3"/>
          <p:cNvSpPr txBox="1"/>
          <p:nvPr/>
        </p:nvSpPr>
        <p:spPr>
          <a:xfrm>
            <a:off x="1137445" y="2098920"/>
            <a:ext cx="22915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BEBEB"/>
                </a:solidFill>
                <a:latin typeface="Poppins"/>
                <a:ea typeface="Poppins"/>
                <a:cs typeface="Poppins"/>
                <a:sym typeface="Poppins"/>
              </a:rPr>
              <a:t>Carbon Footprint</a:t>
            </a:r>
            <a:endParaRPr sz="1800" b="0" i="0" u="none" strike="noStrike" cap="none">
              <a:solidFill>
                <a:srgbClr val="EBEBEB"/>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Shape 177"/>
        <p:cNvGrpSpPr/>
        <p:nvPr/>
      </p:nvGrpSpPr>
      <p:grpSpPr>
        <a:xfrm>
          <a:off x="0" y="0"/>
          <a:ext cx="0" cy="0"/>
          <a:chOff x="0" y="0"/>
          <a:chExt cx="0" cy="0"/>
        </a:xfrm>
      </p:grpSpPr>
      <p:sp>
        <p:nvSpPr>
          <p:cNvPr id="178" name="Google Shape;178;g127dbfa89bf_1_0"/>
          <p:cNvSpPr txBox="1"/>
          <p:nvPr/>
        </p:nvSpPr>
        <p:spPr>
          <a:xfrm>
            <a:off x="5560601" y="1648800"/>
            <a:ext cx="6607200" cy="184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EBEBEB"/>
              </a:solidFill>
              <a:latin typeface="Poppins"/>
              <a:ea typeface="Poppins"/>
              <a:cs typeface="Poppins"/>
              <a:sym typeface="Poppins"/>
            </a:endParaRPr>
          </a:p>
          <a:p>
            <a:pPr marL="457200" lvl="0" indent="-304800" algn="just" rtl="0">
              <a:lnSpc>
                <a:spcPct val="150000"/>
              </a:lnSpc>
              <a:spcBef>
                <a:spcPts val="1200"/>
              </a:spcBef>
              <a:spcAft>
                <a:spcPts val="0"/>
              </a:spcAft>
              <a:buClr>
                <a:srgbClr val="EBEBEB"/>
              </a:buClr>
              <a:buSzPts val="1200"/>
              <a:buFont typeface="Poppins"/>
              <a:buChar char="●"/>
            </a:pPr>
            <a:r>
              <a:rPr lang="en-US" sz="1200" b="1">
                <a:solidFill>
                  <a:srgbClr val="EBEBEB"/>
                </a:solidFill>
                <a:latin typeface="Poppins"/>
                <a:ea typeface="Poppins"/>
                <a:cs typeface="Poppins"/>
                <a:sym typeface="Poppins"/>
              </a:rPr>
              <a:t>Food is wasted differently from one country to another.</a:t>
            </a:r>
            <a:endParaRPr sz="1200" b="1">
              <a:solidFill>
                <a:srgbClr val="EBEBEB"/>
              </a:solidFill>
              <a:latin typeface="Poppins"/>
              <a:ea typeface="Poppins"/>
              <a:cs typeface="Poppins"/>
              <a:sym typeface="Poppins"/>
            </a:endParaRPr>
          </a:p>
          <a:p>
            <a:pPr marL="457200" lvl="0" indent="-304800" algn="just" rtl="0">
              <a:lnSpc>
                <a:spcPct val="150000"/>
              </a:lnSpc>
              <a:spcBef>
                <a:spcPts val="0"/>
              </a:spcBef>
              <a:spcAft>
                <a:spcPts val="0"/>
              </a:spcAft>
              <a:buClr>
                <a:srgbClr val="EBEBEB"/>
              </a:buClr>
              <a:buSzPts val="1200"/>
              <a:buFont typeface="Poppins"/>
              <a:buChar char="●"/>
            </a:pPr>
            <a:r>
              <a:rPr lang="en-US" sz="1200" b="1">
                <a:solidFill>
                  <a:srgbClr val="EBEBEB"/>
                </a:solidFill>
                <a:latin typeface="Poppins"/>
                <a:ea typeface="Poppins"/>
                <a:cs typeface="Poppins"/>
                <a:sym typeface="Poppins"/>
              </a:rPr>
              <a:t>Average american household wastes about 31.9% of their food.</a:t>
            </a:r>
            <a:endParaRPr sz="1200" b="1">
              <a:solidFill>
                <a:srgbClr val="EBEBEB"/>
              </a:solidFill>
              <a:latin typeface="Poppins"/>
              <a:ea typeface="Poppins"/>
              <a:cs typeface="Poppins"/>
              <a:sym typeface="Poppins"/>
            </a:endParaRPr>
          </a:p>
          <a:p>
            <a:pPr marL="457200" lvl="0" indent="-304800" algn="just" rtl="0">
              <a:lnSpc>
                <a:spcPct val="150000"/>
              </a:lnSpc>
              <a:spcBef>
                <a:spcPts val="0"/>
              </a:spcBef>
              <a:spcAft>
                <a:spcPts val="0"/>
              </a:spcAft>
              <a:buClr>
                <a:srgbClr val="EBEBEB"/>
              </a:buClr>
              <a:buSzPts val="1200"/>
              <a:buFont typeface="Poppins"/>
              <a:buChar char="●"/>
            </a:pPr>
            <a:r>
              <a:rPr lang="en-US" sz="1200" b="1">
                <a:solidFill>
                  <a:srgbClr val="EBEBEB"/>
                </a:solidFill>
                <a:latin typeface="Poppins"/>
                <a:ea typeface="Poppins"/>
                <a:cs typeface="Poppins"/>
                <a:sym typeface="Poppins"/>
              </a:rPr>
              <a:t>The English household wastes about 25% of all edible food</a:t>
            </a:r>
            <a:endParaRPr sz="1200" b="1">
              <a:solidFill>
                <a:srgbClr val="EBEBEB"/>
              </a:solidFill>
              <a:latin typeface="Poppins"/>
              <a:ea typeface="Poppins"/>
              <a:cs typeface="Poppins"/>
              <a:sym typeface="Poppins"/>
            </a:endParaRPr>
          </a:p>
          <a:p>
            <a:pPr marL="342900" marR="0" lvl="0" indent="-215900" algn="l" rtl="0">
              <a:spcBef>
                <a:spcPts val="1200"/>
              </a:spcBef>
              <a:spcAft>
                <a:spcPts val="0"/>
              </a:spcAft>
              <a:buClr>
                <a:schemeClr val="dk1"/>
              </a:buClr>
              <a:buSzPts val="2000"/>
              <a:buFont typeface="Arial"/>
              <a:buNone/>
            </a:pPr>
            <a:endParaRPr sz="2000" b="1">
              <a:solidFill>
                <a:srgbClr val="EBEBEB"/>
              </a:solidFill>
              <a:latin typeface="Poppins"/>
              <a:ea typeface="Poppins"/>
              <a:cs typeface="Poppins"/>
              <a:sym typeface="Poppins"/>
            </a:endParaRPr>
          </a:p>
        </p:txBody>
      </p:sp>
      <p:sp>
        <p:nvSpPr>
          <p:cNvPr id="179" name="Google Shape;179;g127dbfa89bf_1_0"/>
          <p:cNvSpPr txBox="1"/>
          <p:nvPr/>
        </p:nvSpPr>
        <p:spPr>
          <a:xfrm>
            <a:off x="1383645" y="1845650"/>
            <a:ext cx="32259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EBEBEB"/>
                </a:solidFill>
                <a:latin typeface="Poppins"/>
                <a:ea typeface="Poppins"/>
                <a:cs typeface="Poppins"/>
                <a:sym typeface="Poppins"/>
              </a:rPr>
              <a:t>Defining food waste</a:t>
            </a:r>
            <a:endParaRPr sz="1700" b="1">
              <a:solidFill>
                <a:srgbClr val="EBEBEB"/>
              </a:solidFill>
              <a:latin typeface="Poppins"/>
              <a:ea typeface="Poppins"/>
              <a:cs typeface="Poppins"/>
              <a:sym typeface="Poppins"/>
            </a:endParaRPr>
          </a:p>
        </p:txBody>
      </p:sp>
      <p:pic>
        <p:nvPicPr>
          <p:cNvPr id="180" name="Google Shape;180;g127dbfa89bf_1_0"/>
          <p:cNvPicPr preferRelativeResize="0"/>
          <p:nvPr/>
        </p:nvPicPr>
        <p:blipFill>
          <a:blip r:embed="rId3">
            <a:alphaModFix/>
          </a:blip>
          <a:stretch>
            <a:fillRect/>
          </a:stretch>
        </p:blipFill>
        <p:spPr>
          <a:xfrm>
            <a:off x="2201750" y="2778650"/>
            <a:ext cx="7796876" cy="4384150"/>
          </a:xfrm>
          <a:prstGeom prst="rect">
            <a:avLst/>
          </a:prstGeom>
          <a:noFill/>
          <a:ln>
            <a:noFill/>
          </a:ln>
        </p:spPr>
      </p:pic>
      <p:sp>
        <p:nvSpPr>
          <p:cNvPr id="181" name="Google Shape;181;g127dbfa89bf_1_0"/>
          <p:cNvSpPr txBox="1"/>
          <p:nvPr/>
        </p:nvSpPr>
        <p:spPr>
          <a:xfrm>
            <a:off x="3399318" y="3716575"/>
            <a:ext cx="760500" cy="32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EBEBEB"/>
                </a:solidFill>
                <a:latin typeface="Poppins"/>
                <a:ea typeface="Poppins"/>
                <a:cs typeface="Poppins"/>
                <a:sym typeface="Poppins"/>
              </a:rPr>
              <a:t>farm</a:t>
            </a:r>
            <a:endParaRPr sz="1000">
              <a:solidFill>
                <a:srgbClr val="EBEBEB"/>
              </a:solidFill>
              <a:latin typeface="Poppins"/>
              <a:ea typeface="Poppins"/>
              <a:cs typeface="Poppins"/>
              <a:sym typeface="Poppins"/>
            </a:endParaRPr>
          </a:p>
        </p:txBody>
      </p:sp>
      <p:sp>
        <p:nvSpPr>
          <p:cNvPr id="182" name="Google Shape;182;g127dbfa89bf_1_0"/>
          <p:cNvSpPr txBox="1"/>
          <p:nvPr/>
        </p:nvSpPr>
        <p:spPr>
          <a:xfrm>
            <a:off x="3274588" y="6294175"/>
            <a:ext cx="2117700" cy="32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EBEBEB"/>
                </a:solidFill>
                <a:latin typeface="Poppins"/>
                <a:ea typeface="Poppins"/>
                <a:cs typeface="Poppins"/>
                <a:sym typeface="Poppins"/>
              </a:rPr>
              <a:t>manufacturing</a:t>
            </a:r>
            <a:endParaRPr sz="1500">
              <a:solidFill>
                <a:srgbClr val="EBEBEB"/>
              </a:solidFill>
              <a:latin typeface="Poppins"/>
              <a:ea typeface="Poppins"/>
              <a:cs typeface="Poppins"/>
              <a:sym typeface="Poppins"/>
            </a:endParaRPr>
          </a:p>
        </p:txBody>
      </p:sp>
      <p:sp>
        <p:nvSpPr>
          <p:cNvPr id="183" name="Google Shape;183;g127dbfa89bf_1_0"/>
          <p:cNvSpPr txBox="1"/>
          <p:nvPr/>
        </p:nvSpPr>
        <p:spPr>
          <a:xfrm>
            <a:off x="4417588" y="4389175"/>
            <a:ext cx="2117700" cy="32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EBEBEB"/>
                </a:solidFill>
                <a:latin typeface="Poppins"/>
                <a:ea typeface="Poppins"/>
                <a:cs typeface="Poppins"/>
                <a:sym typeface="Poppins"/>
              </a:rPr>
              <a:t>packaging</a:t>
            </a:r>
            <a:endParaRPr sz="1500">
              <a:solidFill>
                <a:srgbClr val="EBEBEB"/>
              </a:solidFill>
              <a:latin typeface="Poppins"/>
              <a:ea typeface="Poppins"/>
              <a:cs typeface="Poppins"/>
              <a:sym typeface="Poppins"/>
            </a:endParaRPr>
          </a:p>
        </p:txBody>
      </p:sp>
      <p:sp>
        <p:nvSpPr>
          <p:cNvPr id="184" name="Google Shape;184;g127dbfa89bf_1_0"/>
          <p:cNvSpPr txBox="1"/>
          <p:nvPr/>
        </p:nvSpPr>
        <p:spPr>
          <a:xfrm>
            <a:off x="6093988" y="6294175"/>
            <a:ext cx="2117700" cy="32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EBEBEB"/>
                </a:solidFill>
                <a:latin typeface="Poppins"/>
                <a:ea typeface="Poppins"/>
                <a:cs typeface="Poppins"/>
                <a:sym typeface="Poppins"/>
              </a:rPr>
              <a:t>distribution</a:t>
            </a:r>
            <a:endParaRPr sz="1500">
              <a:solidFill>
                <a:srgbClr val="EBEBEB"/>
              </a:solidFill>
              <a:latin typeface="Poppins"/>
              <a:ea typeface="Poppins"/>
              <a:cs typeface="Poppins"/>
              <a:sym typeface="Poppins"/>
            </a:endParaRPr>
          </a:p>
        </p:txBody>
      </p:sp>
      <p:sp>
        <p:nvSpPr>
          <p:cNvPr id="185" name="Google Shape;185;g127dbfa89bf_1_0"/>
          <p:cNvSpPr txBox="1"/>
          <p:nvPr/>
        </p:nvSpPr>
        <p:spPr>
          <a:xfrm>
            <a:off x="6246388" y="4084375"/>
            <a:ext cx="2117700" cy="32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EBEBEB"/>
                </a:solidFill>
                <a:latin typeface="Poppins"/>
                <a:ea typeface="Poppins"/>
                <a:cs typeface="Poppins"/>
                <a:sym typeface="Poppins"/>
              </a:rPr>
              <a:t>transportation</a:t>
            </a:r>
            <a:endParaRPr sz="1500">
              <a:solidFill>
                <a:srgbClr val="EBEBEB"/>
              </a:solidFill>
              <a:latin typeface="Poppins"/>
              <a:ea typeface="Poppins"/>
              <a:cs typeface="Poppins"/>
              <a:sym typeface="Poppins"/>
            </a:endParaRPr>
          </a:p>
        </p:txBody>
      </p:sp>
      <p:sp>
        <p:nvSpPr>
          <p:cNvPr id="186" name="Google Shape;186;g127dbfa89bf_1_0"/>
          <p:cNvSpPr txBox="1"/>
          <p:nvPr/>
        </p:nvSpPr>
        <p:spPr>
          <a:xfrm>
            <a:off x="7617988" y="5913175"/>
            <a:ext cx="2117700" cy="32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EBEBEB"/>
                </a:solidFill>
                <a:latin typeface="Poppins"/>
                <a:ea typeface="Poppins"/>
                <a:cs typeface="Poppins"/>
                <a:sym typeface="Poppins"/>
              </a:rPr>
              <a:t>market</a:t>
            </a:r>
            <a:endParaRPr sz="1500">
              <a:solidFill>
                <a:srgbClr val="EBEBEB"/>
              </a:solidFill>
              <a:latin typeface="Poppins"/>
              <a:ea typeface="Poppins"/>
              <a:cs typeface="Poppins"/>
              <a:sym typeface="Poppins"/>
            </a:endParaRPr>
          </a:p>
        </p:txBody>
      </p:sp>
      <p:sp>
        <p:nvSpPr>
          <p:cNvPr id="187" name="Google Shape;187;g127dbfa89bf_1_0"/>
          <p:cNvSpPr/>
          <p:nvPr/>
        </p:nvSpPr>
        <p:spPr>
          <a:xfrm>
            <a:off x="2201750" y="3456613"/>
            <a:ext cx="2188200" cy="2188200"/>
          </a:xfrm>
          <a:prstGeom prst="ellipse">
            <a:avLst/>
          </a:prstGeom>
          <a:noFill/>
          <a:ln w="28575" cap="flat" cmpd="sng">
            <a:solidFill>
              <a:srgbClr val="88FBB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8" name="Google Shape;188;g127dbfa89bf_1_0"/>
          <p:cNvSpPr txBox="1"/>
          <p:nvPr/>
        </p:nvSpPr>
        <p:spPr>
          <a:xfrm>
            <a:off x="9522988" y="4389175"/>
            <a:ext cx="2117700" cy="32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EBEBEB"/>
                </a:solidFill>
                <a:latin typeface="Poppins"/>
                <a:ea typeface="Poppins"/>
                <a:cs typeface="Poppins"/>
                <a:sym typeface="Poppins"/>
              </a:rPr>
              <a:t>households</a:t>
            </a:r>
            <a:endParaRPr sz="1500">
              <a:solidFill>
                <a:srgbClr val="EBEBEB"/>
              </a:solidFill>
              <a:latin typeface="Poppins"/>
              <a:ea typeface="Poppins"/>
              <a:cs typeface="Poppins"/>
              <a:sym typeface="Poppins"/>
            </a:endParaRPr>
          </a:p>
        </p:txBody>
      </p:sp>
      <p:sp>
        <p:nvSpPr>
          <p:cNvPr id="189" name="Google Shape;189;g127dbfa89bf_1_0"/>
          <p:cNvSpPr/>
          <p:nvPr/>
        </p:nvSpPr>
        <p:spPr>
          <a:xfrm>
            <a:off x="8287900" y="3369075"/>
            <a:ext cx="2530500" cy="2530500"/>
          </a:xfrm>
          <a:prstGeom prst="ellipse">
            <a:avLst/>
          </a:prstGeom>
          <a:noFill/>
          <a:ln w="28575" cap="flat" cmpd="sng">
            <a:solidFill>
              <a:srgbClr val="88FBB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g127dbfa89bf_1_0"/>
          <p:cNvSpPr txBox="1"/>
          <p:nvPr/>
        </p:nvSpPr>
        <p:spPr>
          <a:xfrm>
            <a:off x="1536045" y="3064850"/>
            <a:ext cx="3225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a:solidFill>
                  <a:srgbClr val="EBEBEB"/>
                </a:solidFill>
                <a:latin typeface="Poppins"/>
                <a:ea typeface="Poppins"/>
                <a:cs typeface="Poppins"/>
                <a:sym typeface="Poppins"/>
              </a:rPr>
              <a:t>Developing countries </a:t>
            </a:r>
            <a:endParaRPr sz="1100" b="1">
              <a:solidFill>
                <a:srgbClr val="EBEBEB"/>
              </a:solidFill>
              <a:latin typeface="Poppins"/>
              <a:ea typeface="Poppins"/>
              <a:cs typeface="Poppins"/>
              <a:sym typeface="Poppins"/>
            </a:endParaRPr>
          </a:p>
        </p:txBody>
      </p:sp>
      <p:sp>
        <p:nvSpPr>
          <p:cNvPr id="191" name="Google Shape;191;g127dbfa89bf_1_0"/>
          <p:cNvSpPr txBox="1"/>
          <p:nvPr/>
        </p:nvSpPr>
        <p:spPr>
          <a:xfrm>
            <a:off x="9328945" y="5975775"/>
            <a:ext cx="3225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a:solidFill>
                  <a:srgbClr val="EBEBEB"/>
                </a:solidFill>
                <a:latin typeface="Poppins"/>
                <a:ea typeface="Poppins"/>
                <a:cs typeface="Poppins"/>
                <a:sym typeface="Poppins"/>
              </a:rPr>
              <a:t>High income countries </a:t>
            </a:r>
            <a:endParaRPr sz="1100" b="1">
              <a:solidFill>
                <a:srgbClr val="EBEBEB"/>
              </a:solidFill>
              <a:latin typeface="Poppins"/>
              <a:ea typeface="Poppins"/>
              <a:cs typeface="Poppins"/>
              <a:sym typeface="Poppins"/>
            </a:endParaRPr>
          </a:p>
        </p:txBody>
      </p:sp>
      <p:sp>
        <p:nvSpPr>
          <p:cNvPr id="192" name="Google Shape;192;g127dbfa89bf_1_0"/>
          <p:cNvSpPr txBox="1"/>
          <p:nvPr/>
        </p:nvSpPr>
        <p:spPr>
          <a:xfrm>
            <a:off x="544943" y="464393"/>
            <a:ext cx="4858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EBEBEB"/>
                </a:solidFill>
                <a:latin typeface="Poppins"/>
                <a:ea typeface="Poppins"/>
                <a:cs typeface="Poppins"/>
                <a:sym typeface="Poppins"/>
              </a:rPr>
              <a:t>Project Background</a:t>
            </a:r>
            <a:endParaRPr sz="3600" b="1" i="0" u="none" strike="noStrike" cap="none">
              <a:solidFill>
                <a:srgbClr val="EBEBEB"/>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Shape 197"/>
        <p:cNvGrpSpPr/>
        <p:nvPr/>
      </p:nvGrpSpPr>
      <p:grpSpPr>
        <a:xfrm>
          <a:off x="0" y="0"/>
          <a:ext cx="0" cy="0"/>
          <a:chOff x="0" y="0"/>
          <a:chExt cx="0" cy="0"/>
        </a:xfrm>
      </p:grpSpPr>
      <p:sp>
        <p:nvSpPr>
          <p:cNvPr id="198" name="Google Shape;198;p16"/>
          <p:cNvSpPr txBox="1"/>
          <p:nvPr/>
        </p:nvSpPr>
        <p:spPr>
          <a:xfrm>
            <a:off x="544943" y="464393"/>
            <a:ext cx="4858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EBEBEB"/>
                </a:solidFill>
                <a:latin typeface="Poppins"/>
                <a:ea typeface="Poppins"/>
                <a:cs typeface="Poppins"/>
                <a:sym typeface="Poppins"/>
              </a:rPr>
              <a:t>Project Background</a:t>
            </a:r>
            <a:endParaRPr sz="3600" b="1" i="0" u="none" strike="noStrike" cap="none">
              <a:solidFill>
                <a:srgbClr val="EBEBEB"/>
              </a:solidFill>
              <a:latin typeface="Poppins"/>
              <a:ea typeface="Poppins"/>
              <a:cs typeface="Poppins"/>
              <a:sym typeface="Poppins"/>
            </a:endParaRPr>
          </a:p>
        </p:txBody>
      </p:sp>
      <p:pic>
        <p:nvPicPr>
          <p:cNvPr id="199" name="Google Shape;199;p16"/>
          <p:cNvPicPr preferRelativeResize="0"/>
          <p:nvPr/>
        </p:nvPicPr>
        <p:blipFill rotWithShape="1">
          <a:blip r:embed="rId3">
            <a:alphaModFix/>
          </a:blip>
          <a:srcRect/>
          <a:stretch/>
        </p:blipFill>
        <p:spPr>
          <a:xfrm>
            <a:off x="6036920" y="2969880"/>
            <a:ext cx="36000" cy="216000"/>
          </a:xfrm>
          <a:prstGeom prst="rect">
            <a:avLst/>
          </a:prstGeom>
          <a:noFill/>
          <a:ln>
            <a:noFill/>
          </a:ln>
        </p:spPr>
      </p:pic>
      <p:sp>
        <p:nvSpPr>
          <p:cNvPr id="200" name="Google Shape;200;p16"/>
          <p:cNvSpPr txBox="1"/>
          <p:nvPr/>
        </p:nvSpPr>
        <p:spPr>
          <a:xfrm>
            <a:off x="587125" y="1583500"/>
            <a:ext cx="11246700" cy="415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EBEBEB"/>
                </a:solidFill>
                <a:latin typeface="Poppins"/>
                <a:ea typeface="Poppins"/>
                <a:cs typeface="Poppins"/>
                <a:sym typeface="Poppins"/>
              </a:rPr>
              <a:t>Survey conducted in the UK on 1892 participants + focus group.</a:t>
            </a:r>
            <a:endParaRPr sz="2400" b="0" i="0" u="none" strike="noStrike" cap="none">
              <a:solidFill>
                <a:srgbClr val="EBEBE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EBEBEB"/>
                </a:solidFill>
                <a:latin typeface="Poppins"/>
                <a:ea typeface="Poppins"/>
                <a:cs typeface="Poppins"/>
                <a:sym typeface="Poppins"/>
              </a:rPr>
              <a:t>Analysis of how/why households waste food (Höjgard et al, 2013).</a:t>
            </a:r>
            <a:endParaRPr sz="2400" b="0" i="0" u="none" strike="noStrike" cap="none">
              <a:solidFill>
                <a:srgbClr val="EBEBE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EBEBE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88FABC"/>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88FABC"/>
                </a:solidFill>
                <a:latin typeface="Poppins"/>
                <a:ea typeface="Poppins"/>
                <a:cs typeface="Poppins"/>
                <a:sym typeface="Poppins"/>
              </a:rPr>
              <a:t>Main reasons included: </a:t>
            </a:r>
            <a:r>
              <a:rPr lang="en-US" sz="2400" b="1" i="0" u="none" strike="noStrike" cap="none">
                <a:solidFill>
                  <a:srgbClr val="EBEBEB"/>
                </a:solidFill>
                <a:latin typeface="Poppins"/>
                <a:ea typeface="Poppins"/>
                <a:cs typeface="Poppins"/>
                <a:sym typeface="Poppins"/>
              </a:rPr>
              <a:t>	</a:t>
            </a:r>
            <a:endParaRPr sz="2400" b="1" i="0" u="none" strike="noStrike" cap="none">
              <a:solidFill>
                <a:srgbClr val="EBEBE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EBEBEB"/>
                </a:solidFill>
                <a:latin typeface="Poppins"/>
                <a:ea typeface="Poppins"/>
                <a:cs typeface="Poppins"/>
                <a:sym typeface="Poppins"/>
              </a:rPr>
              <a:t>						</a:t>
            </a:r>
            <a:endParaRPr sz="2400" b="0" i="0" u="none" strike="noStrike" cap="none">
              <a:solidFill>
                <a:srgbClr val="EBEBE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EBEBEB"/>
                </a:solidFill>
                <a:latin typeface="Poppins"/>
                <a:ea typeface="Poppins"/>
                <a:cs typeface="Poppins"/>
                <a:sym typeface="Poppins"/>
              </a:rPr>
              <a:t>-buying too much.										</a:t>
            </a:r>
            <a:endParaRPr sz="2400" b="0" i="0" u="none" strike="noStrike" cap="none">
              <a:solidFill>
                <a:srgbClr val="EBEBE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EBEBEB"/>
                </a:solidFill>
                <a:latin typeface="Poppins"/>
                <a:ea typeface="Poppins"/>
                <a:cs typeface="Poppins"/>
                <a:sym typeface="Poppins"/>
              </a:rPr>
              <a:t>-poor storage management.</a:t>
            </a:r>
            <a:endParaRPr sz="2400" b="0" i="0" u="none" strike="noStrike" cap="none">
              <a:solidFill>
                <a:srgbClr val="EBEBE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EBEBEB"/>
                </a:solidFill>
                <a:latin typeface="Poppins"/>
                <a:ea typeface="Poppins"/>
                <a:cs typeface="Poppins"/>
                <a:sym typeface="Poppins"/>
              </a:rPr>
              <a:t>-poor planning.</a:t>
            </a:r>
            <a:endParaRPr sz="2400" b="0" i="0" u="none" strike="noStrike" cap="none">
              <a:solidFill>
                <a:srgbClr val="EBEBE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EBEBE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EBEBEB"/>
              </a:solidFill>
              <a:latin typeface="Poppins"/>
              <a:ea typeface="Poppins"/>
              <a:cs typeface="Poppins"/>
              <a:sym typeface="Poppins"/>
            </a:endParaRPr>
          </a:p>
        </p:txBody>
      </p:sp>
      <p:sp>
        <p:nvSpPr>
          <p:cNvPr id="201" name="Google Shape;201;p16"/>
          <p:cNvSpPr txBox="1"/>
          <p:nvPr/>
        </p:nvSpPr>
        <p:spPr>
          <a:xfrm>
            <a:off x="7342325" y="3694975"/>
            <a:ext cx="4858200" cy="1858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rgbClr val="EBEBEB"/>
                </a:solidFill>
                <a:latin typeface="Poppins"/>
                <a:ea typeface="Poppins"/>
                <a:cs typeface="Poppins"/>
                <a:sym typeface="Poppins"/>
              </a:rPr>
              <a:t>-lifestyle factors.</a:t>
            </a:r>
            <a:endParaRPr sz="2400" b="0" i="0" u="none" strike="noStrike" cap="none">
              <a:solidFill>
                <a:srgbClr val="EBEBEB"/>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rgbClr val="EBEBEB"/>
                </a:solidFill>
                <a:latin typeface="Poppins"/>
                <a:ea typeface="Poppins"/>
                <a:cs typeface="Poppins"/>
                <a:sym typeface="Poppins"/>
              </a:rPr>
              <a:t>-lack of skills. </a:t>
            </a:r>
            <a:endParaRPr sz="2400" b="0" i="0" u="none" strike="noStrike" cap="none">
              <a:solidFill>
                <a:srgbClr val="EBEBEB"/>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rgbClr val="EBEBEB"/>
                </a:solidFill>
                <a:latin typeface="Poppins"/>
                <a:ea typeface="Poppins"/>
                <a:cs typeface="Poppins"/>
                <a:sym typeface="Poppins"/>
              </a:rPr>
              <a:t>-high sensitivity to food hygiene.</a:t>
            </a:r>
            <a:endParaRPr sz="2400" b="0" i="0" u="none" strike="noStrike" cap="none">
              <a:solidFill>
                <a:srgbClr val="EBEBE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Shape 206"/>
        <p:cNvGrpSpPr/>
        <p:nvPr/>
      </p:nvGrpSpPr>
      <p:grpSpPr>
        <a:xfrm>
          <a:off x="0" y="0"/>
          <a:ext cx="0" cy="0"/>
          <a:chOff x="0" y="0"/>
          <a:chExt cx="0" cy="0"/>
        </a:xfrm>
      </p:grpSpPr>
      <p:sp>
        <p:nvSpPr>
          <p:cNvPr id="207" name="Google Shape;207;g119c8d86248_0_1"/>
          <p:cNvSpPr txBox="1"/>
          <p:nvPr/>
        </p:nvSpPr>
        <p:spPr>
          <a:xfrm>
            <a:off x="544943" y="464393"/>
            <a:ext cx="4858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EBEBEB"/>
                </a:solidFill>
                <a:latin typeface="Poppins"/>
                <a:ea typeface="Poppins"/>
                <a:cs typeface="Poppins"/>
                <a:sym typeface="Poppins"/>
              </a:rPr>
              <a:t>Project Background</a:t>
            </a:r>
            <a:endParaRPr sz="3600" b="1" i="0" u="none" strike="noStrike" cap="none">
              <a:solidFill>
                <a:srgbClr val="EBEBEB"/>
              </a:solidFill>
              <a:latin typeface="Poppins"/>
              <a:ea typeface="Poppins"/>
              <a:cs typeface="Poppins"/>
              <a:sym typeface="Poppins"/>
            </a:endParaRPr>
          </a:p>
        </p:txBody>
      </p:sp>
      <p:pic>
        <p:nvPicPr>
          <p:cNvPr id="208" name="Google Shape;208;g119c8d86248_0_1"/>
          <p:cNvPicPr preferRelativeResize="0"/>
          <p:nvPr/>
        </p:nvPicPr>
        <p:blipFill rotWithShape="1">
          <a:blip r:embed="rId3">
            <a:alphaModFix/>
          </a:blip>
          <a:srcRect/>
          <a:stretch/>
        </p:blipFill>
        <p:spPr>
          <a:xfrm>
            <a:off x="5655920" y="3122280"/>
            <a:ext cx="36000" cy="216000"/>
          </a:xfrm>
          <a:prstGeom prst="rect">
            <a:avLst/>
          </a:prstGeom>
          <a:noFill/>
          <a:ln>
            <a:noFill/>
          </a:ln>
        </p:spPr>
      </p:pic>
      <p:sp>
        <p:nvSpPr>
          <p:cNvPr id="209" name="Google Shape;209;g119c8d86248_0_1"/>
          <p:cNvSpPr txBox="1"/>
          <p:nvPr/>
        </p:nvSpPr>
        <p:spPr>
          <a:xfrm>
            <a:off x="587125" y="1735900"/>
            <a:ext cx="112467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88FABC"/>
                </a:solidFill>
                <a:latin typeface="Poppins"/>
                <a:ea typeface="Poppins"/>
                <a:cs typeface="Poppins"/>
                <a:sym typeface="Poppins"/>
              </a:rPr>
              <a:t>According to several studies: </a:t>
            </a:r>
            <a:endParaRPr sz="2400" b="1" i="0" u="none" strike="noStrike" cap="none">
              <a:solidFill>
                <a:srgbClr val="88FABC"/>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EBEBE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EBEBEB"/>
              </a:solidFill>
              <a:latin typeface="Poppins"/>
              <a:ea typeface="Poppins"/>
              <a:cs typeface="Poppins"/>
              <a:sym typeface="Poppins"/>
            </a:endParaRPr>
          </a:p>
        </p:txBody>
      </p:sp>
      <p:pic>
        <p:nvPicPr>
          <p:cNvPr id="210" name="Google Shape;210;g119c8d86248_0_1"/>
          <p:cNvPicPr preferRelativeResize="0"/>
          <p:nvPr/>
        </p:nvPicPr>
        <p:blipFill rotWithShape="1">
          <a:blip r:embed="rId4">
            <a:alphaModFix/>
          </a:blip>
          <a:srcRect r="65588" b="39978"/>
          <a:stretch/>
        </p:blipFill>
        <p:spPr>
          <a:xfrm>
            <a:off x="1684800" y="3849476"/>
            <a:ext cx="2328336" cy="2284351"/>
          </a:xfrm>
          <a:prstGeom prst="rect">
            <a:avLst/>
          </a:prstGeom>
          <a:noFill/>
          <a:ln>
            <a:noFill/>
          </a:ln>
        </p:spPr>
      </p:pic>
      <p:pic>
        <p:nvPicPr>
          <p:cNvPr id="211" name="Google Shape;211;g119c8d86248_0_1"/>
          <p:cNvPicPr preferRelativeResize="0"/>
          <p:nvPr/>
        </p:nvPicPr>
        <p:blipFill rotWithShape="1">
          <a:blip r:embed="rId4">
            <a:alphaModFix/>
          </a:blip>
          <a:srcRect l="34658" r="32965" b="44723"/>
          <a:stretch/>
        </p:blipFill>
        <p:spPr>
          <a:xfrm>
            <a:off x="8774204" y="3570253"/>
            <a:ext cx="2470598" cy="2372763"/>
          </a:xfrm>
          <a:prstGeom prst="rect">
            <a:avLst/>
          </a:prstGeom>
          <a:noFill/>
          <a:ln>
            <a:noFill/>
          </a:ln>
        </p:spPr>
      </p:pic>
      <p:pic>
        <p:nvPicPr>
          <p:cNvPr id="212" name="Google Shape;212;g119c8d86248_0_1"/>
          <p:cNvPicPr preferRelativeResize="0"/>
          <p:nvPr/>
        </p:nvPicPr>
        <p:blipFill rotWithShape="1">
          <a:blip r:embed="rId4">
            <a:alphaModFix/>
          </a:blip>
          <a:srcRect l="68862" b="42042"/>
          <a:stretch/>
        </p:blipFill>
        <p:spPr>
          <a:xfrm>
            <a:off x="358525" y="3539464"/>
            <a:ext cx="2470598" cy="2586735"/>
          </a:xfrm>
          <a:prstGeom prst="rect">
            <a:avLst/>
          </a:prstGeom>
          <a:noFill/>
          <a:ln>
            <a:noFill/>
          </a:ln>
        </p:spPr>
      </p:pic>
      <p:pic>
        <p:nvPicPr>
          <p:cNvPr id="213" name="Google Shape;213;g119c8d86248_0_1"/>
          <p:cNvPicPr preferRelativeResize="0"/>
          <p:nvPr/>
        </p:nvPicPr>
        <p:blipFill rotWithShape="1">
          <a:blip r:embed="rId4">
            <a:alphaModFix/>
          </a:blip>
          <a:srcRect l="48543" t="53026" r="16816"/>
          <a:stretch/>
        </p:blipFill>
        <p:spPr>
          <a:xfrm>
            <a:off x="4972150" y="3964400"/>
            <a:ext cx="2644277" cy="2017024"/>
          </a:xfrm>
          <a:prstGeom prst="rect">
            <a:avLst/>
          </a:prstGeom>
          <a:noFill/>
          <a:ln>
            <a:noFill/>
          </a:ln>
        </p:spPr>
      </p:pic>
      <p:sp>
        <p:nvSpPr>
          <p:cNvPr id="214" name="Google Shape;214;g119c8d86248_0_1"/>
          <p:cNvSpPr txBox="1"/>
          <p:nvPr/>
        </p:nvSpPr>
        <p:spPr>
          <a:xfrm>
            <a:off x="658100" y="2763400"/>
            <a:ext cx="3000000" cy="1154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EBEBEB"/>
                </a:solidFill>
                <a:latin typeface="Poppins"/>
                <a:ea typeface="Poppins"/>
                <a:cs typeface="Poppins"/>
                <a:sym typeface="Poppins"/>
              </a:rPr>
              <a:t>Households with </a:t>
            </a:r>
            <a:r>
              <a:rPr lang="en-US" sz="2100" b="1" i="0" u="none" strike="noStrike" cap="none">
                <a:solidFill>
                  <a:srgbClr val="88FABC"/>
                </a:solidFill>
                <a:latin typeface="Poppins"/>
                <a:ea typeface="Poppins"/>
                <a:cs typeface="Poppins"/>
                <a:sym typeface="Poppins"/>
              </a:rPr>
              <a:t>older members</a:t>
            </a:r>
            <a:r>
              <a:rPr lang="en-US" sz="2100" b="0" i="0" u="none" strike="noStrike" cap="none">
                <a:solidFill>
                  <a:srgbClr val="88FABC"/>
                </a:solidFill>
                <a:latin typeface="Poppins"/>
                <a:ea typeface="Poppins"/>
                <a:cs typeface="Poppins"/>
                <a:sym typeface="Poppins"/>
              </a:rPr>
              <a:t> </a:t>
            </a:r>
            <a:r>
              <a:rPr lang="en-US" sz="2100" b="0" i="0" u="none" strike="noStrike" cap="none">
                <a:solidFill>
                  <a:srgbClr val="EBEBEB"/>
                </a:solidFill>
                <a:latin typeface="Poppins"/>
                <a:ea typeface="Poppins"/>
                <a:cs typeface="Poppins"/>
                <a:sym typeface="Poppins"/>
              </a:rPr>
              <a:t>tend to waste less food. </a:t>
            </a:r>
            <a:endParaRPr sz="2100" b="0" i="0" u="none" strike="noStrike" cap="none">
              <a:solidFill>
                <a:srgbClr val="EBEBEB"/>
              </a:solidFill>
              <a:latin typeface="Poppins"/>
              <a:ea typeface="Poppins"/>
              <a:cs typeface="Poppins"/>
              <a:sym typeface="Poppins"/>
            </a:endParaRPr>
          </a:p>
        </p:txBody>
      </p:sp>
      <p:sp>
        <p:nvSpPr>
          <p:cNvPr id="215" name="Google Shape;215;g119c8d86248_0_1"/>
          <p:cNvSpPr txBox="1"/>
          <p:nvPr/>
        </p:nvSpPr>
        <p:spPr>
          <a:xfrm>
            <a:off x="4710475" y="2763400"/>
            <a:ext cx="3000000" cy="1154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88FABC"/>
                </a:solidFill>
                <a:latin typeface="Poppins"/>
                <a:ea typeface="Poppins"/>
                <a:cs typeface="Poppins"/>
                <a:sym typeface="Poppins"/>
              </a:rPr>
              <a:t>High income </a:t>
            </a:r>
            <a:r>
              <a:rPr lang="en-US" sz="2100" b="0" i="0" u="none" strike="noStrike" cap="none">
                <a:solidFill>
                  <a:srgbClr val="EBEBEB"/>
                </a:solidFill>
                <a:latin typeface="Poppins"/>
                <a:ea typeface="Poppins"/>
                <a:cs typeface="Poppins"/>
                <a:sym typeface="Poppins"/>
              </a:rPr>
              <a:t>households tend to waste more food.</a:t>
            </a:r>
            <a:endParaRPr sz="2100" b="0" i="0" u="none" strike="noStrike" cap="none">
              <a:solidFill>
                <a:srgbClr val="EBEBEB"/>
              </a:solidFill>
              <a:latin typeface="Poppins"/>
              <a:ea typeface="Poppins"/>
              <a:cs typeface="Poppins"/>
              <a:sym typeface="Poppins"/>
            </a:endParaRPr>
          </a:p>
        </p:txBody>
      </p:sp>
      <p:sp>
        <p:nvSpPr>
          <p:cNvPr id="216" name="Google Shape;216;g119c8d86248_0_1"/>
          <p:cNvSpPr txBox="1"/>
          <p:nvPr/>
        </p:nvSpPr>
        <p:spPr>
          <a:xfrm>
            <a:off x="8452825" y="2763400"/>
            <a:ext cx="3000000" cy="1154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EBEBEB"/>
                </a:solidFill>
                <a:latin typeface="Poppins"/>
                <a:ea typeface="Poppins"/>
                <a:cs typeface="Poppins"/>
                <a:sym typeface="Poppins"/>
              </a:rPr>
              <a:t>Large households </a:t>
            </a:r>
            <a:r>
              <a:rPr lang="en-US" sz="2100" b="1" i="0" u="none" strike="noStrike" cap="none">
                <a:solidFill>
                  <a:srgbClr val="88FABC"/>
                </a:solidFill>
                <a:latin typeface="Poppins"/>
                <a:ea typeface="Poppins"/>
                <a:cs typeface="Poppins"/>
                <a:sym typeface="Poppins"/>
              </a:rPr>
              <a:t>waste less food </a:t>
            </a:r>
            <a:r>
              <a:rPr lang="en-US" sz="2100" b="0" i="0" u="none" strike="noStrike" cap="none">
                <a:solidFill>
                  <a:srgbClr val="EBEBEB"/>
                </a:solidFill>
                <a:latin typeface="Poppins"/>
                <a:ea typeface="Poppins"/>
                <a:cs typeface="Poppins"/>
                <a:sym typeface="Poppins"/>
              </a:rPr>
              <a:t>than smaller households.</a:t>
            </a:r>
            <a:endParaRPr sz="2100" b="0" i="0" u="none" strike="noStrike" cap="none">
              <a:solidFill>
                <a:srgbClr val="EBEBEB"/>
              </a:solidFill>
              <a:latin typeface="Poppins"/>
              <a:ea typeface="Poppins"/>
              <a:cs typeface="Poppins"/>
              <a:sym typeface="Poppins"/>
            </a:endParaRPr>
          </a:p>
        </p:txBody>
      </p:sp>
      <p:cxnSp>
        <p:nvCxnSpPr>
          <p:cNvPr id="217" name="Google Shape;217;g119c8d86248_0_1"/>
          <p:cNvCxnSpPr/>
          <p:nvPr/>
        </p:nvCxnSpPr>
        <p:spPr>
          <a:xfrm rot="10800000">
            <a:off x="2127225" y="4057825"/>
            <a:ext cx="0" cy="1693500"/>
          </a:xfrm>
          <a:prstGeom prst="straightConnector1">
            <a:avLst/>
          </a:prstGeom>
          <a:noFill/>
          <a:ln w="28575" cap="flat" cmpd="sng">
            <a:solidFill>
              <a:srgbClr val="88FABC"/>
            </a:solidFill>
            <a:prstDash val="dash"/>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Shape 222"/>
        <p:cNvGrpSpPr/>
        <p:nvPr/>
      </p:nvGrpSpPr>
      <p:grpSpPr>
        <a:xfrm>
          <a:off x="0" y="0"/>
          <a:ext cx="0" cy="0"/>
          <a:chOff x="0" y="0"/>
          <a:chExt cx="0" cy="0"/>
        </a:xfrm>
      </p:grpSpPr>
      <p:sp>
        <p:nvSpPr>
          <p:cNvPr id="223" name="Google Shape;223;g127c7ca98e6_0_102"/>
          <p:cNvSpPr txBox="1"/>
          <p:nvPr/>
        </p:nvSpPr>
        <p:spPr>
          <a:xfrm>
            <a:off x="544943" y="464393"/>
            <a:ext cx="4858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BEBEB"/>
                </a:solidFill>
                <a:latin typeface="Poppins"/>
                <a:ea typeface="Poppins"/>
                <a:cs typeface="Poppins"/>
                <a:sym typeface="Poppins"/>
              </a:rPr>
              <a:t>Methodology</a:t>
            </a:r>
            <a:endParaRPr sz="3600" b="1">
              <a:solidFill>
                <a:srgbClr val="EBEBEB"/>
              </a:solidFill>
              <a:latin typeface="Poppins"/>
              <a:ea typeface="Poppins"/>
              <a:cs typeface="Poppins"/>
              <a:sym typeface="Poppins"/>
            </a:endParaRPr>
          </a:p>
        </p:txBody>
      </p:sp>
      <p:sp>
        <p:nvSpPr>
          <p:cNvPr id="224" name="Google Shape;224;g127c7ca98e6_0_102"/>
          <p:cNvSpPr txBox="1"/>
          <p:nvPr/>
        </p:nvSpPr>
        <p:spPr>
          <a:xfrm>
            <a:off x="577675" y="1144200"/>
            <a:ext cx="10823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i="0" u="none" strike="noStrike">
                <a:solidFill>
                  <a:srgbClr val="88FABC"/>
                </a:solidFill>
                <a:latin typeface="Poppins"/>
                <a:ea typeface="Poppins"/>
                <a:cs typeface="Poppins"/>
                <a:sym typeface="Poppins"/>
              </a:rPr>
              <a:t>--Australian study conducted by Farr Wharton et. al. (2012)</a:t>
            </a:r>
            <a:endParaRPr sz="2800">
              <a:solidFill>
                <a:srgbClr val="88FABC"/>
              </a:solidFill>
              <a:latin typeface="Poppins"/>
              <a:ea typeface="Poppins"/>
              <a:cs typeface="Poppins"/>
              <a:sym typeface="Poppins"/>
            </a:endParaRPr>
          </a:p>
        </p:txBody>
      </p:sp>
      <p:pic>
        <p:nvPicPr>
          <p:cNvPr id="225" name="Google Shape;225;g127c7ca98e6_0_102"/>
          <p:cNvPicPr preferRelativeResize="0"/>
          <p:nvPr/>
        </p:nvPicPr>
        <p:blipFill rotWithShape="1">
          <a:blip r:embed="rId3">
            <a:alphaModFix/>
          </a:blip>
          <a:srcRect/>
          <a:stretch/>
        </p:blipFill>
        <p:spPr>
          <a:xfrm>
            <a:off x="6036920" y="2970240"/>
            <a:ext cx="36000" cy="216000"/>
          </a:xfrm>
          <a:prstGeom prst="rect">
            <a:avLst/>
          </a:prstGeom>
          <a:noFill/>
          <a:ln>
            <a:noFill/>
          </a:ln>
        </p:spPr>
      </p:pic>
      <p:sp>
        <p:nvSpPr>
          <p:cNvPr id="226" name="Google Shape;226;g127c7ca98e6_0_102"/>
          <p:cNvSpPr txBox="1"/>
          <p:nvPr/>
        </p:nvSpPr>
        <p:spPr>
          <a:xfrm>
            <a:off x="577675" y="2443400"/>
            <a:ext cx="3975900" cy="272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a:solidFill>
                  <a:srgbClr val="EBEBEB"/>
                </a:solidFill>
                <a:latin typeface="Poppins"/>
                <a:ea typeface="Poppins"/>
                <a:cs typeface="Poppins"/>
                <a:sym typeface="Poppins"/>
              </a:rPr>
              <a:t>-How the </a:t>
            </a:r>
            <a:r>
              <a:rPr lang="en-US" sz="1900" b="1">
                <a:solidFill>
                  <a:srgbClr val="EBEBEB"/>
                </a:solidFill>
                <a:latin typeface="Poppins"/>
                <a:ea typeface="Poppins"/>
                <a:cs typeface="Poppins"/>
                <a:sym typeface="Poppins"/>
              </a:rPr>
              <a:t>organization</a:t>
            </a:r>
            <a:r>
              <a:rPr lang="en-US" sz="1900">
                <a:solidFill>
                  <a:srgbClr val="EBEBEB"/>
                </a:solidFill>
                <a:latin typeface="Poppins"/>
                <a:ea typeface="Poppins"/>
                <a:cs typeface="Poppins"/>
                <a:sym typeface="Poppins"/>
              </a:rPr>
              <a:t> of a fridge through </a:t>
            </a:r>
            <a:r>
              <a:rPr lang="en-US" sz="1900" b="1">
                <a:solidFill>
                  <a:srgbClr val="EBEBEB"/>
                </a:solidFill>
                <a:latin typeface="Poppins"/>
                <a:ea typeface="Poppins"/>
                <a:cs typeface="Poppins"/>
                <a:sym typeface="Poppins"/>
              </a:rPr>
              <a:t>color coding</a:t>
            </a:r>
            <a:r>
              <a:rPr lang="en-US" sz="1900">
                <a:solidFill>
                  <a:srgbClr val="EBEBEB"/>
                </a:solidFill>
                <a:latin typeface="Poppins"/>
                <a:ea typeface="Poppins"/>
                <a:cs typeface="Poppins"/>
                <a:sym typeface="Poppins"/>
              </a:rPr>
              <a:t> may </a:t>
            </a:r>
            <a:r>
              <a:rPr lang="en-US" sz="1900" b="1">
                <a:solidFill>
                  <a:srgbClr val="EBEBEB"/>
                </a:solidFill>
                <a:latin typeface="Poppins"/>
                <a:ea typeface="Poppins"/>
                <a:cs typeface="Poppins"/>
                <a:sym typeface="Poppins"/>
              </a:rPr>
              <a:t>reduce food waste</a:t>
            </a:r>
            <a:r>
              <a:rPr lang="en-US" sz="1900">
                <a:solidFill>
                  <a:srgbClr val="EBEBEB"/>
                </a:solidFill>
                <a:latin typeface="Poppins"/>
                <a:ea typeface="Poppins"/>
                <a:cs typeface="Poppins"/>
                <a:sym typeface="Poppins"/>
              </a:rPr>
              <a:t> within households.</a:t>
            </a:r>
            <a:endParaRPr sz="1900">
              <a:solidFill>
                <a:srgbClr val="EBEBEB"/>
              </a:solidFill>
              <a:latin typeface="Poppins"/>
              <a:ea typeface="Poppins"/>
              <a:cs typeface="Poppins"/>
              <a:sym typeface="Poppins"/>
            </a:endParaRPr>
          </a:p>
          <a:p>
            <a:pPr marL="0" marR="0" lvl="0" indent="0" algn="l" rtl="0">
              <a:spcBef>
                <a:spcPts val="0"/>
              </a:spcBef>
              <a:spcAft>
                <a:spcPts val="0"/>
              </a:spcAft>
              <a:buNone/>
            </a:pPr>
            <a:endParaRPr sz="1900">
              <a:solidFill>
                <a:srgbClr val="EBEBEB"/>
              </a:solidFill>
              <a:latin typeface="Poppins"/>
              <a:ea typeface="Poppins"/>
              <a:cs typeface="Poppins"/>
              <a:sym typeface="Poppins"/>
            </a:endParaRPr>
          </a:p>
          <a:p>
            <a:pPr marL="0" marR="0" lvl="0" indent="0" algn="l" rtl="0">
              <a:spcBef>
                <a:spcPts val="0"/>
              </a:spcBef>
              <a:spcAft>
                <a:spcPts val="0"/>
              </a:spcAft>
              <a:buNone/>
            </a:pPr>
            <a:r>
              <a:rPr lang="en-US" sz="1900">
                <a:solidFill>
                  <a:srgbClr val="EBEBEB"/>
                </a:solidFill>
                <a:latin typeface="Poppins"/>
                <a:ea typeface="Poppins"/>
                <a:cs typeface="Poppins"/>
                <a:sym typeface="Poppins"/>
              </a:rPr>
              <a:t>-Increased </a:t>
            </a:r>
            <a:r>
              <a:rPr lang="en-US" sz="1900" b="1">
                <a:solidFill>
                  <a:srgbClr val="EBEBEB"/>
                </a:solidFill>
                <a:latin typeface="Poppins"/>
                <a:ea typeface="Poppins"/>
                <a:cs typeface="Poppins"/>
                <a:sym typeface="Poppins"/>
              </a:rPr>
              <a:t>awareness</a:t>
            </a:r>
            <a:r>
              <a:rPr lang="en-US" sz="1900">
                <a:solidFill>
                  <a:srgbClr val="EBEBEB"/>
                </a:solidFill>
                <a:latin typeface="Poppins"/>
                <a:ea typeface="Poppins"/>
                <a:cs typeface="Poppins"/>
                <a:sym typeface="Poppins"/>
              </a:rPr>
              <a:t> from household members on what is available in their refrigerator.</a:t>
            </a:r>
            <a:endParaRPr sz="1900">
              <a:solidFill>
                <a:srgbClr val="EBEBEB"/>
              </a:solidFill>
              <a:latin typeface="Poppins"/>
              <a:ea typeface="Poppins"/>
              <a:cs typeface="Poppins"/>
              <a:sym typeface="Poppins"/>
            </a:endParaRPr>
          </a:p>
          <a:p>
            <a:pPr marL="0" marR="0" lvl="0" indent="0" algn="l" rtl="0">
              <a:spcBef>
                <a:spcPts val="0"/>
              </a:spcBef>
              <a:spcAft>
                <a:spcPts val="0"/>
              </a:spcAft>
              <a:buNone/>
            </a:pPr>
            <a:endParaRPr sz="1900">
              <a:solidFill>
                <a:srgbClr val="EBEBEB"/>
              </a:solidFill>
              <a:latin typeface="Poppins"/>
              <a:ea typeface="Poppins"/>
              <a:cs typeface="Poppins"/>
              <a:sym typeface="Poppins"/>
            </a:endParaRPr>
          </a:p>
        </p:txBody>
      </p:sp>
      <p:pic>
        <p:nvPicPr>
          <p:cNvPr id="227" name="Google Shape;227;g127c7ca98e6_0_102"/>
          <p:cNvPicPr preferRelativeResize="0"/>
          <p:nvPr/>
        </p:nvPicPr>
        <p:blipFill>
          <a:blip r:embed="rId4">
            <a:alphaModFix/>
          </a:blip>
          <a:stretch>
            <a:fillRect/>
          </a:stretch>
        </p:blipFill>
        <p:spPr>
          <a:xfrm>
            <a:off x="4020472" y="1887180"/>
            <a:ext cx="4058752" cy="4666020"/>
          </a:xfrm>
          <a:prstGeom prst="rect">
            <a:avLst/>
          </a:prstGeom>
          <a:noFill/>
          <a:ln>
            <a:noFill/>
          </a:ln>
        </p:spPr>
      </p:pic>
      <p:grpSp>
        <p:nvGrpSpPr>
          <p:cNvPr id="228" name="Google Shape;228;g127c7ca98e6_0_102"/>
          <p:cNvGrpSpPr/>
          <p:nvPr/>
        </p:nvGrpSpPr>
        <p:grpSpPr>
          <a:xfrm>
            <a:off x="8657550" y="2701125"/>
            <a:ext cx="3077213" cy="3261534"/>
            <a:chOff x="8809950" y="2701125"/>
            <a:chExt cx="3077213" cy="3261534"/>
          </a:xfrm>
        </p:grpSpPr>
        <p:grpSp>
          <p:nvGrpSpPr>
            <p:cNvPr id="229" name="Google Shape;229;g127c7ca98e6_0_102"/>
            <p:cNvGrpSpPr/>
            <p:nvPr/>
          </p:nvGrpSpPr>
          <p:grpSpPr>
            <a:xfrm>
              <a:off x="9383599" y="2798000"/>
              <a:ext cx="2503564" cy="3164659"/>
              <a:chOff x="5528142" y="2825824"/>
              <a:chExt cx="2616601" cy="3307545"/>
            </a:xfrm>
          </p:grpSpPr>
          <p:sp>
            <p:nvSpPr>
              <p:cNvPr id="230" name="Google Shape;230;g127c7ca98e6_0_102"/>
              <p:cNvSpPr txBox="1"/>
              <p:nvPr/>
            </p:nvSpPr>
            <p:spPr>
              <a:xfrm>
                <a:off x="5528142" y="2825824"/>
                <a:ext cx="1728300" cy="40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a:solidFill>
                      <a:srgbClr val="EBEBEB"/>
                    </a:solidFill>
                    <a:latin typeface="Poppins"/>
                    <a:ea typeface="Poppins"/>
                    <a:cs typeface="Poppins"/>
                    <a:sym typeface="Poppins"/>
                  </a:rPr>
                  <a:t>Pet food</a:t>
                </a:r>
                <a:endParaRPr sz="1900">
                  <a:solidFill>
                    <a:srgbClr val="EBEBEB"/>
                  </a:solidFill>
                  <a:latin typeface="Poppins"/>
                  <a:ea typeface="Poppins"/>
                  <a:cs typeface="Poppins"/>
                  <a:sym typeface="Poppins"/>
                </a:endParaRPr>
              </a:p>
            </p:txBody>
          </p:sp>
          <p:sp>
            <p:nvSpPr>
              <p:cNvPr id="231" name="Google Shape;231;g127c7ca98e6_0_102"/>
              <p:cNvSpPr txBox="1"/>
              <p:nvPr/>
            </p:nvSpPr>
            <p:spPr>
              <a:xfrm>
                <a:off x="5528143" y="3327392"/>
                <a:ext cx="2412900" cy="40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a:solidFill>
                      <a:srgbClr val="EBEBEB"/>
                    </a:solidFill>
                    <a:latin typeface="Poppins"/>
                    <a:ea typeface="Poppins"/>
                    <a:cs typeface="Poppins"/>
                    <a:sym typeface="Poppins"/>
                  </a:rPr>
                  <a:t>Dairy</a:t>
                </a:r>
                <a:endParaRPr sz="1500">
                  <a:latin typeface="Poppins"/>
                  <a:ea typeface="Poppins"/>
                  <a:cs typeface="Poppins"/>
                  <a:sym typeface="Poppins"/>
                </a:endParaRPr>
              </a:p>
            </p:txBody>
          </p:sp>
          <p:sp>
            <p:nvSpPr>
              <p:cNvPr id="232" name="Google Shape;232;g127c7ca98e6_0_102"/>
              <p:cNvSpPr txBox="1"/>
              <p:nvPr/>
            </p:nvSpPr>
            <p:spPr>
              <a:xfrm>
                <a:off x="5528145" y="3798858"/>
                <a:ext cx="1728300" cy="40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i="0" u="none" strike="noStrike">
                    <a:solidFill>
                      <a:srgbClr val="EBEBEB"/>
                    </a:solidFill>
                    <a:latin typeface="Poppins"/>
                    <a:ea typeface="Poppins"/>
                    <a:cs typeface="Poppins"/>
                    <a:sym typeface="Poppins"/>
                  </a:rPr>
                  <a:t>Drinks</a:t>
                </a:r>
                <a:endParaRPr sz="1500">
                  <a:latin typeface="Poppins"/>
                  <a:ea typeface="Poppins"/>
                  <a:cs typeface="Poppins"/>
                  <a:sym typeface="Poppins"/>
                </a:endParaRPr>
              </a:p>
            </p:txBody>
          </p:sp>
          <p:sp>
            <p:nvSpPr>
              <p:cNvPr id="233" name="Google Shape;233;g127c7ca98e6_0_102"/>
              <p:cNvSpPr txBox="1"/>
              <p:nvPr/>
            </p:nvSpPr>
            <p:spPr>
              <a:xfrm>
                <a:off x="5547292" y="4299434"/>
                <a:ext cx="2412900" cy="40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a:solidFill>
                      <a:srgbClr val="EBEBEB"/>
                    </a:solidFill>
                    <a:latin typeface="Poppins"/>
                    <a:ea typeface="Poppins"/>
                    <a:cs typeface="Poppins"/>
                    <a:sym typeface="Poppins"/>
                  </a:rPr>
                  <a:t>Meat Products</a:t>
                </a:r>
                <a:endParaRPr sz="1500">
                  <a:latin typeface="Poppins"/>
                  <a:ea typeface="Poppins"/>
                  <a:cs typeface="Poppins"/>
                  <a:sym typeface="Poppins"/>
                </a:endParaRPr>
              </a:p>
            </p:txBody>
          </p:sp>
          <p:sp>
            <p:nvSpPr>
              <p:cNvPr id="234" name="Google Shape;234;g127c7ca98e6_0_102"/>
              <p:cNvSpPr txBox="1"/>
              <p:nvPr/>
            </p:nvSpPr>
            <p:spPr>
              <a:xfrm>
                <a:off x="5528143" y="4783469"/>
                <a:ext cx="2025600" cy="40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a:solidFill>
                      <a:srgbClr val="EBEBEB"/>
                    </a:solidFill>
                    <a:latin typeface="Poppins"/>
                    <a:ea typeface="Poppins"/>
                    <a:cs typeface="Poppins"/>
                    <a:sym typeface="Poppins"/>
                  </a:rPr>
                  <a:t>Condiments</a:t>
                </a:r>
                <a:endParaRPr sz="1500">
                  <a:latin typeface="Poppins"/>
                  <a:ea typeface="Poppins"/>
                  <a:cs typeface="Poppins"/>
                  <a:sym typeface="Poppins"/>
                </a:endParaRPr>
              </a:p>
            </p:txBody>
          </p:sp>
          <p:sp>
            <p:nvSpPr>
              <p:cNvPr id="235" name="Google Shape;235;g127c7ca98e6_0_102"/>
              <p:cNvSpPr txBox="1"/>
              <p:nvPr/>
            </p:nvSpPr>
            <p:spPr>
              <a:xfrm>
                <a:off x="5528145" y="5244302"/>
                <a:ext cx="1728300" cy="40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a:solidFill>
                      <a:srgbClr val="EBEBEB"/>
                    </a:solidFill>
                    <a:latin typeface="Poppins"/>
                    <a:ea typeface="Poppins"/>
                    <a:cs typeface="Poppins"/>
                    <a:sym typeface="Poppins"/>
                  </a:rPr>
                  <a:t>Produce</a:t>
                </a:r>
                <a:endParaRPr sz="1500">
                  <a:latin typeface="Poppins"/>
                  <a:ea typeface="Poppins"/>
                  <a:cs typeface="Poppins"/>
                  <a:sym typeface="Poppins"/>
                </a:endParaRPr>
              </a:p>
            </p:txBody>
          </p:sp>
          <p:sp>
            <p:nvSpPr>
              <p:cNvPr id="236" name="Google Shape;236;g127c7ca98e6_0_102"/>
              <p:cNvSpPr txBox="1"/>
              <p:nvPr/>
            </p:nvSpPr>
            <p:spPr>
              <a:xfrm>
                <a:off x="5528143" y="5731368"/>
                <a:ext cx="2616600" cy="40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a:solidFill>
                      <a:srgbClr val="EBEBEB"/>
                    </a:solidFill>
                    <a:latin typeface="Poppins"/>
                    <a:ea typeface="Poppins"/>
                    <a:cs typeface="Poppins"/>
                    <a:sym typeface="Poppins"/>
                  </a:rPr>
                  <a:t>Leftovers</a:t>
                </a:r>
                <a:endParaRPr sz="1500">
                  <a:latin typeface="Poppins"/>
                  <a:ea typeface="Poppins"/>
                  <a:cs typeface="Poppins"/>
                  <a:sym typeface="Poppins"/>
                </a:endParaRPr>
              </a:p>
            </p:txBody>
          </p:sp>
        </p:grpSp>
        <p:pic>
          <p:nvPicPr>
            <p:cNvPr id="237" name="Google Shape;237;g127c7ca98e6_0_102"/>
            <p:cNvPicPr preferRelativeResize="0"/>
            <p:nvPr/>
          </p:nvPicPr>
          <p:blipFill rotWithShape="1">
            <a:blip r:embed="rId5">
              <a:alphaModFix/>
            </a:blip>
            <a:srcRect t="54508" r="85839"/>
            <a:stretch/>
          </p:blipFill>
          <p:spPr>
            <a:xfrm>
              <a:off x="8809950" y="2701125"/>
              <a:ext cx="648249" cy="3246326"/>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Shape 242"/>
        <p:cNvGrpSpPr/>
        <p:nvPr/>
      </p:nvGrpSpPr>
      <p:grpSpPr>
        <a:xfrm>
          <a:off x="0" y="0"/>
          <a:ext cx="0" cy="0"/>
          <a:chOff x="0" y="0"/>
          <a:chExt cx="0" cy="0"/>
        </a:xfrm>
      </p:grpSpPr>
      <p:sp>
        <p:nvSpPr>
          <p:cNvPr id="243" name="Google Shape;243;g119c8d86248_2_2"/>
          <p:cNvSpPr txBox="1"/>
          <p:nvPr/>
        </p:nvSpPr>
        <p:spPr>
          <a:xfrm>
            <a:off x="544943" y="464393"/>
            <a:ext cx="4858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EBEBEB"/>
                </a:solidFill>
                <a:latin typeface="Poppins"/>
                <a:ea typeface="Poppins"/>
                <a:cs typeface="Poppins"/>
                <a:sym typeface="Poppins"/>
              </a:rPr>
              <a:t>Our Study</a:t>
            </a:r>
            <a:endParaRPr sz="3600" b="1" i="0" u="none" strike="noStrike" cap="none">
              <a:solidFill>
                <a:srgbClr val="EBEBEB"/>
              </a:solidFill>
              <a:latin typeface="Poppins"/>
              <a:ea typeface="Poppins"/>
              <a:cs typeface="Poppins"/>
              <a:sym typeface="Poppins"/>
            </a:endParaRPr>
          </a:p>
        </p:txBody>
      </p:sp>
      <p:pic>
        <p:nvPicPr>
          <p:cNvPr id="244" name="Google Shape;244;g119c8d86248_2_2"/>
          <p:cNvPicPr preferRelativeResize="0"/>
          <p:nvPr/>
        </p:nvPicPr>
        <p:blipFill rotWithShape="1">
          <a:blip r:embed="rId3">
            <a:alphaModFix/>
          </a:blip>
          <a:srcRect/>
          <a:stretch/>
        </p:blipFill>
        <p:spPr>
          <a:xfrm>
            <a:off x="5960720" y="2969880"/>
            <a:ext cx="36000" cy="216000"/>
          </a:xfrm>
          <a:prstGeom prst="rect">
            <a:avLst/>
          </a:prstGeom>
          <a:noFill/>
          <a:ln>
            <a:noFill/>
          </a:ln>
        </p:spPr>
      </p:pic>
      <p:sp>
        <p:nvSpPr>
          <p:cNvPr id="245" name="Google Shape;245;g119c8d86248_2_2"/>
          <p:cNvSpPr txBox="1"/>
          <p:nvPr/>
        </p:nvSpPr>
        <p:spPr>
          <a:xfrm>
            <a:off x="577675" y="1144200"/>
            <a:ext cx="7448700" cy="525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88FABC"/>
                </a:solidFill>
                <a:latin typeface="Poppins"/>
                <a:ea typeface="Poppins"/>
                <a:cs typeface="Poppins"/>
                <a:sym typeface="Poppins"/>
              </a:rPr>
              <a:t>--Recruitment Survey. Targeted sample</a:t>
            </a:r>
            <a:endParaRPr sz="2800" b="0" i="0" u="none" strike="noStrike" cap="none">
              <a:solidFill>
                <a:srgbClr val="88FABC"/>
              </a:solidFill>
              <a:latin typeface="Poppins"/>
              <a:ea typeface="Poppins"/>
              <a:cs typeface="Poppins"/>
              <a:sym typeface="Poppins"/>
            </a:endParaRPr>
          </a:p>
        </p:txBody>
      </p:sp>
      <p:pic>
        <p:nvPicPr>
          <p:cNvPr id="246" name="Google Shape;246;g119c8d86248_2_2"/>
          <p:cNvPicPr preferRelativeResize="0"/>
          <p:nvPr/>
        </p:nvPicPr>
        <p:blipFill rotWithShape="1">
          <a:blip r:embed="rId4">
            <a:alphaModFix/>
          </a:blip>
          <a:srcRect l="39668" r="36740" b="36976"/>
          <a:stretch/>
        </p:blipFill>
        <p:spPr>
          <a:xfrm>
            <a:off x="4966075" y="1937580"/>
            <a:ext cx="2214850" cy="3328295"/>
          </a:xfrm>
          <a:prstGeom prst="rect">
            <a:avLst/>
          </a:prstGeom>
          <a:noFill/>
          <a:ln>
            <a:noFill/>
          </a:ln>
        </p:spPr>
      </p:pic>
      <p:pic>
        <p:nvPicPr>
          <p:cNvPr id="247" name="Google Shape;247;g119c8d86248_2_2"/>
          <p:cNvPicPr preferRelativeResize="0"/>
          <p:nvPr/>
        </p:nvPicPr>
        <p:blipFill rotWithShape="1">
          <a:blip r:embed="rId4">
            <a:alphaModFix/>
          </a:blip>
          <a:srcRect l="66854" b="36486"/>
          <a:stretch/>
        </p:blipFill>
        <p:spPr>
          <a:xfrm>
            <a:off x="8458977" y="2044121"/>
            <a:ext cx="2973149" cy="3204576"/>
          </a:xfrm>
          <a:prstGeom prst="rect">
            <a:avLst/>
          </a:prstGeom>
          <a:noFill/>
          <a:ln>
            <a:noFill/>
          </a:ln>
        </p:spPr>
      </p:pic>
      <p:pic>
        <p:nvPicPr>
          <p:cNvPr id="248" name="Google Shape;248;g119c8d86248_2_2"/>
          <p:cNvPicPr preferRelativeResize="0"/>
          <p:nvPr/>
        </p:nvPicPr>
        <p:blipFill rotWithShape="1">
          <a:blip r:embed="rId4">
            <a:alphaModFix/>
          </a:blip>
          <a:srcRect l="6459" r="65696" b="44339"/>
          <a:stretch/>
        </p:blipFill>
        <p:spPr>
          <a:xfrm>
            <a:off x="1130948" y="2164938"/>
            <a:ext cx="2520744" cy="2834463"/>
          </a:xfrm>
          <a:prstGeom prst="rect">
            <a:avLst/>
          </a:prstGeom>
          <a:noFill/>
          <a:ln>
            <a:noFill/>
          </a:ln>
        </p:spPr>
      </p:pic>
      <p:sp>
        <p:nvSpPr>
          <p:cNvPr id="249" name="Google Shape;249;g119c8d86248_2_2"/>
          <p:cNvSpPr txBox="1"/>
          <p:nvPr/>
        </p:nvSpPr>
        <p:spPr>
          <a:xfrm>
            <a:off x="933245" y="4716202"/>
            <a:ext cx="2799600" cy="892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a:solidFill>
                  <a:srgbClr val="FFFFFF"/>
                </a:solidFill>
                <a:latin typeface="Poppins"/>
                <a:ea typeface="Poppins"/>
                <a:cs typeface="Poppins"/>
                <a:sym typeface="Poppins"/>
              </a:rPr>
              <a:t> </a:t>
            </a:r>
            <a:r>
              <a:rPr lang="en-US" sz="2500" b="1" i="0" u="none" strike="noStrike" cap="none">
                <a:solidFill>
                  <a:srgbClr val="88FABC"/>
                </a:solidFill>
                <a:latin typeface="Poppins"/>
                <a:ea typeface="Poppins"/>
                <a:cs typeface="Poppins"/>
                <a:sym typeface="Poppins"/>
              </a:rPr>
              <a:t>92</a:t>
            </a:r>
            <a:r>
              <a:rPr lang="en-US" sz="2100" b="0" i="0" u="none" strike="noStrike" cap="none">
                <a:solidFill>
                  <a:srgbClr val="FFFFFF"/>
                </a:solidFill>
                <a:latin typeface="Poppins"/>
                <a:ea typeface="Poppins"/>
                <a:cs typeface="Poppins"/>
                <a:sym typeface="Poppins"/>
              </a:rPr>
              <a:t> </a:t>
            </a:r>
            <a:r>
              <a:rPr lang="en-US" sz="2100">
                <a:solidFill>
                  <a:srgbClr val="FFFFFF"/>
                </a:solidFill>
                <a:latin typeface="Poppins"/>
                <a:ea typeface="Poppins"/>
                <a:cs typeface="Poppins"/>
                <a:sym typeface="Poppins"/>
              </a:rPr>
              <a:t>respondents</a:t>
            </a:r>
            <a:endParaRPr sz="2100" b="0" i="0" u="none" strike="noStrike" cap="none">
              <a:solidFill>
                <a:srgbClr val="FFFFFF"/>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Poppins"/>
                <a:ea typeface="Poppins"/>
                <a:cs typeface="Poppins"/>
                <a:sym typeface="Poppins"/>
              </a:rPr>
              <a:t> 24-82 years old</a:t>
            </a:r>
            <a:r>
              <a:rPr lang="en-US" sz="2100" b="0" i="0" u="none" strike="noStrike" cap="none">
                <a:solidFill>
                  <a:srgbClr val="FFFFFF"/>
                </a:solidFill>
                <a:latin typeface="Poppins"/>
                <a:ea typeface="Poppins"/>
                <a:cs typeface="Poppins"/>
                <a:sym typeface="Poppins"/>
              </a:rPr>
              <a:t> </a:t>
            </a:r>
            <a:endParaRPr sz="1400" b="0" i="0" u="none" strike="noStrike" cap="none">
              <a:solidFill>
                <a:srgbClr val="000000"/>
              </a:solidFill>
              <a:latin typeface="Arial"/>
              <a:ea typeface="Arial"/>
              <a:cs typeface="Arial"/>
              <a:sym typeface="Arial"/>
            </a:endParaRPr>
          </a:p>
        </p:txBody>
      </p:sp>
      <p:sp>
        <p:nvSpPr>
          <p:cNvPr id="250" name="Google Shape;250;g119c8d86248_2_2"/>
          <p:cNvSpPr txBox="1"/>
          <p:nvPr/>
        </p:nvSpPr>
        <p:spPr>
          <a:xfrm>
            <a:off x="4451088" y="4563800"/>
            <a:ext cx="3284700" cy="1554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88FABC"/>
                </a:solidFill>
                <a:latin typeface="Poppins"/>
                <a:ea typeface="Poppins"/>
                <a:cs typeface="Poppins"/>
                <a:sym typeface="Poppins"/>
              </a:rPr>
              <a:t>58%</a:t>
            </a:r>
            <a:r>
              <a:rPr lang="en-US" sz="2600" b="1" i="0" u="none" strike="noStrike" cap="none">
                <a:solidFill>
                  <a:srgbClr val="88FABC"/>
                </a:solidFill>
                <a:latin typeface="Poppins"/>
                <a:ea typeface="Poppins"/>
                <a:cs typeface="Poppins"/>
                <a:sym typeface="Poppins"/>
              </a:rPr>
              <a:t> </a:t>
            </a:r>
            <a:r>
              <a:rPr lang="en-US" sz="2100" b="0" i="0" u="none" strike="noStrike" cap="none">
                <a:solidFill>
                  <a:srgbClr val="EBEBEB"/>
                </a:solidFill>
                <a:latin typeface="Poppins"/>
                <a:ea typeface="Poppins"/>
                <a:cs typeface="Poppins"/>
                <a:sym typeface="Poppins"/>
              </a:rPr>
              <a:t>of the </a:t>
            </a:r>
            <a:r>
              <a:rPr lang="en-US" sz="2100">
                <a:solidFill>
                  <a:srgbClr val="EBEBEB"/>
                </a:solidFill>
                <a:latin typeface="Poppins"/>
                <a:ea typeface="Poppins"/>
                <a:cs typeface="Poppins"/>
                <a:sym typeface="Poppins"/>
              </a:rPr>
              <a:t>respondents</a:t>
            </a:r>
            <a:r>
              <a:rPr lang="en-US" sz="2100" b="0" i="0" u="none" strike="noStrike" cap="none">
                <a:solidFill>
                  <a:srgbClr val="EBEBEB"/>
                </a:solidFill>
                <a:latin typeface="Poppins"/>
                <a:ea typeface="Poppins"/>
                <a:cs typeface="Poppins"/>
                <a:sym typeface="Poppins"/>
              </a:rPr>
              <a:t> have 2 adults in their household</a:t>
            </a:r>
            <a:endParaRPr sz="1100" b="0" i="0" u="none" strike="noStrike" cap="none">
              <a:solidFill>
                <a:srgbClr val="000000"/>
              </a:solidFill>
              <a:latin typeface="Poppins"/>
              <a:ea typeface="Poppins"/>
              <a:cs typeface="Poppins"/>
              <a:sym typeface="Poppins"/>
            </a:endParaRPr>
          </a:p>
        </p:txBody>
      </p:sp>
      <p:sp>
        <p:nvSpPr>
          <p:cNvPr id="251" name="Google Shape;251;g119c8d86248_2_2"/>
          <p:cNvSpPr txBox="1"/>
          <p:nvPr/>
        </p:nvSpPr>
        <p:spPr>
          <a:xfrm>
            <a:off x="8230401" y="4792400"/>
            <a:ext cx="3284700" cy="892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88FABC"/>
                </a:solidFill>
                <a:latin typeface="Poppins"/>
                <a:ea typeface="Poppins"/>
                <a:cs typeface="Poppins"/>
                <a:sym typeface="Poppins"/>
              </a:rPr>
              <a:t>27% </a:t>
            </a:r>
            <a:r>
              <a:rPr lang="en-US" sz="2100" b="0" i="0" u="none" strike="noStrike" cap="none">
                <a:solidFill>
                  <a:srgbClr val="EBEBEB"/>
                </a:solidFill>
                <a:latin typeface="Poppins"/>
                <a:ea typeface="Poppins"/>
                <a:cs typeface="Poppins"/>
                <a:sym typeface="Poppins"/>
              </a:rPr>
              <a:t>have 2 children in the household</a:t>
            </a:r>
            <a:endParaRPr sz="2100" b="0" i="0" u="none" strike="noStrike" cap="none">
              <a:solidFill>
                <a:srgbClr val="000000"/>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Shape 256"/>
        <p:cNvGrpSpPr/>
        <p:nvPr/>
      </p:nvGrpSpPr>
      <p:grpSpPr>
        <a:xfrm>
          <a:off x="0" y="0"/>
          <a:ext cx="0" cy="0"/>
          <a:chOff x="0" y="0"/>
          <a:chExt cx="0" cy="0"/>
        </a:xfrm>
      </p:grpSpPr>
      <p:sp>
        <p:nvSpPr>
          <p:cNvPr id="257" name="Google Shape;257;p13"/>
          <p:cNvSpPr txBox="1"/>
          <p:nvPr/>
        </p:nvSpPr>
        <p:spPr>
          <a:xfrm>
            <a:off x="544943" y="464393"/>
            <a:ext cx="4858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EBEBEB"/>
                </a:solidFill>
                <a:latin typeface="Poppins"/>
                <a:ea typeface="Poppins"/>
                <a:cs typeface="Poppins"/>
                <a:sym typeface="Poppins"/>
              </a:rPr>
              <a:t>Our Study</a:t>
            </a:r>
            <a:endParaRPr sz="3600" b="1" i="0" u="none" strike="noStrike" cap="none">
              <a:solidFill>
                <a:srgbClr val="EBEBEB"/>
              </a:solidFill>
              <a:latin typeface="Poppins"/>
              <a:ea typeface="Poppins"/>
              <a:cs typeface="Poppins"/>
              <a:sym typeface="Poppins"/>
            </a:endParaRPr>
          </a:p>
        </p:txBody>
      </p:sp>
      <p:pic>
        <p:nvPicPr>
          <p:cNvPr id="258" name="Google Shape;258;p13"/>
          <p:cNvPicPr preferRelativeResize="0"/>
          <p:nvPr/>
        </p:nvPicPr>
        <p:blipFill rotWithShape="1">
          <a:blip r:embed="rId3">
            <a:alphaModFix/>
          </a:blip>
          <a:srcRect/>
          <a:stretch/>
        </p:blipFill>
        <p:spPr>
          <a:xfrm>
            <a:off x="6036920" y="2969880"/>
            <a:ext cx="36000" cy="216000"/>
          </a:xfrm>
          <a:prstGeom prst="rect">
            <a:avLst/>
          </a:prstGeom>
          <a:noFill/>
          <a:ln>
            <a:noFill/>
          </a:ln>
        </p:spPr>
      </p:pic>
      <p:sp>
        <p:nvSpPr>
          <p:cNvPr id="259" name="Google Shape;259;p13"/>
          <p:cNvSpPr txBox="1"/>
          <p:nvPr/>
        </p:nvSpPr>
        <p:spPr>
          <a:xfrm>
            <a:off x="577680" y="1144191"/>
            <a:ext cx="518304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88FABC"/>
                </a:solidFill>
                <a:latin typeface="Poppins"/>
                <a:ea typeface="Poppins"/>
                <a:cs typeface="Poppins"/>
                <a:sym typeface="Poppins"/>
              </a:rPr>
              <a:t>--Recruitment Survey</a:t>
            </a:r>
            <a:endParaRPr sz="2800" b="0" i="0" u="none" strike="noStrike" cap="none">
              <a:solidFill>
                <a:srgbClr val="88FABC"/>
              </a:solidFill>
              <a:latin typeface="Poppins"/>
              <a:ea typeface="Poppins"/>
              <a:cs typeface="Poppins"/>
              <a:sym typeface="Poppins"/>
            </a:endParaRPr>
          </a:p>
        </p:txBody>
      </p:sp>
      <p:sp>
        <p:nvSpPr>
          <p:cNvPr id="260" name="Google Shape;260;p13"/>
          <p:cNvSpPr txBox="1"/>
          <p:nvPr/>
        </p:nvSpPr>
        <p:spPr>
          <a:xfrm>
            <a:off x="5220800" y="3944927"/>
            <a:ext cx="325264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EBEBEB"/>
                </a:solidFill>
                <a:latin typeface="Quattrocento Sans"/>
                <a:ea typeface="Quattrocento Sans"/>
                <a:cs typeface="Quattrocento Sans"/>
                <a:sym typeface="Quattrocento Sans"/>
              </a:rPr>
              <a:t>Picture</a:t>
            </a:r>
            <a:endParaRPr sz="2400" b="0" i="0" u="none" strike="noStrike" cap="none">
              <a:solidFill>
                <a:srgbClr val="EBEBEB"/>
              </a:solidFill>
              <a:latin typeface="Quattrocento Sans"/>
              <a:ea typeface="Quattrocento Sans"/>
              <a:cs typeface="Quattrocento Sans"/>
              <a:sym typeface="Quattrocento Sans"/>
            </a:endParaRPr>
          </a:p>
        </p:txBody>
      </p:sp>
      <p:pic>
        <p:nvPicPr>
          <p:cNvPr id="261" name="Google Shape;261;p13"/>
          <p:cNvPicPr preferRelativeResize="0"/>
          <p:nvPr/>
        </p:nvPicPr>
        <p:blipFill rotWithShape="1">
          <a:blip r:embed="rId4">
            <a:alphaModFix/>
          </a:blip>
          <a:srcRect/>
          <a:stretch/>
        </p:blipFill>
        <p:spPr>
          <a:xfrm>
            <a:off x="2866425" y="215800"/>
            <a:ext cx="6442775" cy="6442775"/>
          </a:xfrm>
          <a:prstGeom prst="rect">
            <a:avLst/>
          </a:prstGeom>
          <a:noFill/>
          <a:ln>
            <a:noFill/>
          </a:ln>
        </p:spPr>
      </p:pic>
      <p:sp>
        <p:nvSpPr>
          <p:cNvPr id="262" name="Google Shape;262;p13"/>
          <p:cNvSpPr txBox="1"/>
          <p:nvPr/>
        </p:nvSpPr>
        <p:spPr>
          <a:xfrm>
            <a:off x="587125" y="1812100"/>
            <a:ext cx="40170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EBEBEB"/>
                </a:solidFill>
                <a:latin typeface="Poppins"/>
                <a:ea typeface="Poppins"/>
                <a:cs typeface="Poppins"/>
                <a:sym typeface="Poppins"/>
              </a:rPr>
              <a:t>--Can you give us </a:t>
            </a:r>
            <a:r>
              <a:rPr lang="en-US" sz="2400" b="1" i="0" u="none" strike="noStrike" cap="none">
                <a:solidFill>
                  <a:srgbClr val="EBEBEB"/>
                </a:solidFill>
                <a:latin typeface="Poppins"/>
                <a:ea typeface="Poppins"/>
                <a:cs typeface="Poppins"/>
                <a:sym typeface="Poppins"/>
              </a:rPr>
              <a:t>three</a:t>
            </a:r>
            <a:r>
              <a:rPr lang="en-US" sz="2400" b="0" i="0" u="none" strike="noStrike" cap="none">
                <a:solidFill>
                  <a:srgbClr val="EBEBEB"/>
                </a:solidFill>
                <a:latin typeface="Poppins"/>
                <a:ea typeface="Poppins"/>
                <a:cs typeface="Poppins"/>
                <a:sym typeface="Poppins"/>
              </a:rPr>
              <a:t> ways you can think of, to reduce food waste?</a:t>
            </a:r>
            <a:endParaRPr sz="2400" b="0" i="0" u="none" strike="noStrike" cap="none">
              <a:solidFill>
                <a:srgbClr val="EBEBEB"/>
              </a:solidFill>
              <a:latin typeface="Poppins"/>
              <a:ea typeface="Poppins"/>
              <a:cs typeface="Poppins"/>
              <a:sym typeface="Poppins"/>
            </a:endParaRPr>
          </a:p>
        </p:txBody>
      </p:sp>
      <p:sp>
        <p:nvSpPr>
          <p:cNvPr id="263" name="Google Shape;263;p13"/>
          <p:cNvSpPr txBox="1"/>
          <p:nvPr/>
        </p:nvSpPr>
        <p:spPr>
          <a:xfrm>
            <a:off x="7115100" y="4848487"/>
            <a:ext cx="5240400" cy="16854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700"/>
              <a:buFont typeface="Arial"/>
              <a:buNone/>
            </a:pPr>
            <a:r>
              <a:rPr lang="en-US" sz="1700" b="1" i="0" u="none" strike="noStrike" cap="none">
                <a:solidFill>
                  <a:srgbClr val="88FABC"/>
                </a:solidFill>
                <a:latin typeface="Poppins"/>
                <a:ea typeface="Poppins"/>
                <a:cs typeface="Poppins"/>
                <a:sym typeface="Poppins"/>
              </a:rPr>
              <a:t>Less frequent suggestions include:</a:t>
            </a:r>
            <a:endParaRPr sz="2400" b="1" i="0" u="none" strike="noStrike" cap="none">
              <a:solidFill>
                <a:srgbClr val="EBEBE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EBEBEB"/>
                </a:solidFill>
                <a:latin typeface="Poppins"/>
                <a:ea typeface="Poppins"/>
                <a:cs typeface="Poppins"/>
                <a:sym typeface="Poppins"/>
              </a:rPr>
              <a:t>-Buying food online 	-Grow food</a:t>
            </a:r>
            <a:endParaRPr sz="1800" b="0" i="0" u="none" strike="noStrike" cap="none">
              <a:solidFill>
                <a:srgbClr val="EBEBE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EBEBEB"/>
                </a:solidFill>
                <a:latin typeface="Poppins"/>
                <a:ea typeface="Poppins"/>
                <a:cs typeface="Poppins"/>
                <a:sym typeface="Poppins"/>
              </a:rPr>
              <a:t>-Think season			-Peel less</a:t>
            </a:r>
            <a:endParaRPr sz="1800" b="0" i="0" u="none" strike="noStrike" cap="none">
              <a:solidFill>
                <a:srgbClr val="EBEBE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EBEBEB"/>
                </a:solidFill>
                <a:latin typeface="Poppins"/>
                <a:ea typeface="Poppins"/>
                <a:cs typeface="Poppins"/>
                <a:sym typeface="Poppins"/>
              </a:rPr>
              <a:t>-Compost				-Conservation</a:t>
            </a:r>
            <a:endParaRPr sz="1800" b="0" i="0" u="none" strike="noStrike" cap="none">
              <a:solidFill>
                <a:srgbClr val="EBEBEB"/>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EBEBEB"/>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672</Words>
  <Application>Microsoft Office PowerPoint</Application>
  <PresentationFormat>Bredbild</PresentationFormat>
  <Paragraphs>157</Paragraphs>
  <Slides>18</Slides>
  <Notes>17</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18</vt:i4>
      </vt:variant>
    </vt:vector>
  </HeadingPairs>
  <TitlesOfParts>
    <vt:vector size="24" baseType="lpstr">
      <vt:lpstr>Poppins</vt:lpstr>
      <vt:lpstr>Arial</vt:lpstr>
      <vt:lpstr>Times New Roman</vt:lpstr>
      <vt:lpstr>Quattrocento Sans</vt:lpstr>
      <vt:lpstr>Office 主题​​</vt:lpstr>
      <vt:lpstr>Simple Dark</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华卿</dc:creator>
  <cp:lastModifiedBy>Lundgren Anders</cp:lastModifiedBy>
  <cp:revision>2</cp:revision>
  <dcterms:created xsi:type="dcterms:W3CDTF">2022-03-11T19:33:09Z</dcterms:created>
  <dcterms:modified xsi:type="dcterms:W3CDTF">2022-05-05T13:16:07Z</dcterms:modified>
</cp:coreProperties>
</file>